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24"/>
  </p:notesMasterIdLst>
  <p:sldIdLst>
    <p:sldId id="256" r:id="rId5"/>
    <p:sldId id="258" r:id="rId6"/>
    <p:sldId id="262" r:id="rId7"/>
    <p:sldId id="267" r:id="rId8"/>
    <p:sldId id="271" r:id="rId9"/>
    <p:sldId id="282" r:id="rId10"/>
    <p:sldId id="269" r:id="rId11"/>
    <p:sldId id="281" r:id="rId12"/>
    <p:sldId id="283" r:id="rId13"/>
    <p:sldId id="272" r:id="rId14"/>
    <p:sldId id="273" r:id="rId15"/>
    <p:sldId id="274" r:id="rId16"/>
    <p:sldId id="278" r:id="rId17"/>
    <p:sldId id="276" r:id="rId18"/>
    <p:sldId id="277" r:id="rId19"/>
    <p:sldId id="279" r:id="rId20"/>
    <p:sldId id="280" r:id="rId21"/>
    <p:sldId id="275" r:id="rId22"/>
    <p:sldId id="261" r:id="rId23"/>
  </p:sldIdLst>
  <p:sldSz cx="9144000" cy="5143500" type="screen16x9"/>
  <p:notesSz cx="6858000" cy="9144000"/>
  <p:embeddedFontLst>
    <p:embeddedFont>
      <p:font typeface="Epilogue" panose="020B060402020202020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Black" panose="00000A00000000000000" pitchFamily="2" charset="0"/>
      <p:regular r:id="rId33"/>
      <p:bold r:id="rId34"/>
      <p:italic r:id="rId35"/>
      <p:boldItalic r:id="rId36"/>
    </p:embeddedFont>
    <p:embeddedFont>
      <p:font typeface="Nunito Light" pitchFamily="2" charset="0"/>
      <p:regular r:id="rId37"/>
      <p: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Raleway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54CD"/>
    <a:srgbClr val="183D63"/>
    <a:srgbClr val="6D9EEB"/>
    <a:srgbClr val="3C78D8"/>
    <a:srgbClr val="105C88"/>
    <a:srgbClr val="A4C2F4"/>
    <a:srgbClr val="C9DAF8"/>
    <a:srgbClr val="3B78D8"/>
    <a:srgbClr val="115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A192C-FD6F-4E86-9605-3F99DCDBB0F0}" v="898" dt="2024-12-12T02:53:35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76780" autoAdjust="0"/>
  </p:normalViewPr>
  <p:slideViewPr>
    <p:cSldViewPr snapToGrid="0">
      <p:cViewPr>
        <p:scale>
          <a:sx n="75" d="100"/>
          <a:sy n="75" d="100"/>
        </p:scale>
        <p:origin x="1632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6.xml"/><Relationship Id="rId41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inizio introducendo l'argomento di cui mi sono occupato nel lavoro di tesi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ho utilizzato algoritmi di RL, </a:t>
            </a:r>
            <a:r>
              <a:rPr lang="it-IT" dirty="0" err="1"/>
              <a:t>imitation</a:t>
            </a:r>
            <a:r>
              <a:rPr lang="it-IT" dirty="0"/>
              <a:t> </a:t>
            </a:r>
            <a:r>
              <a:rPr lang="it-IT" dirty="0" err="1"/>
              <a:t>learning</a:t>
            </a:r>
            <a:r>
              <a:rPr lang="it-IT" dirty="0"/>
              <a:t> e tecniche di addestramento in particolare multi-agente per addestrare NPC(personaggi non </a:t>
            </a:r>
            <a:r>
              <a:rPr lang="it-IT" dirty="0" err="1"/>
              <a:t>gioc</a:t>
            </a:r>
            <a:r>
              <a:rPr lang="it-IT" dirty="0"/>
              <a:t>) affinché imparassero: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a competere con un giocatore umano (RL) in un ambiente dinamico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ad imitare strategie e comportamenti di gioco di partite reali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2852D523-43B4-2C37-7EB6-046FB1E07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8ABDC770-0F65-9E91-B302-F110F5DA3B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5294B6E6-5A2B-027A-73FC-6639F2CBEF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9239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507EDA4D-54AA-4586-2603-F6A61CE69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5250133B-D48A-F4C8-8A66-E45A1E4CE1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598C82EE-511E-9376-56A7-BEAC459100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854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F0238DA2-4B95-0B70-D1FF-0B3DA1EEF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30C0633C-A82E-D618-B296-15A338F04D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7ADD37BB-3847-84C1-93D6-A45BDA571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772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EBAFAD96-17BF-DF93-C0EF-18ED02A35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E07E4320-5096-CABA-9603-6AD246503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CAC3D1C3-DF8D-F11E-BAE0-58ABA9FA5D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373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FC6940FC-E1CB-AACD-896E-85C74006A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3504CC3A-C51B-8437-752D-C95FBA97CD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5DF6CA72-5054-AFE7-85CA-A638241A0C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845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8C2ACF02-DB13-B0CA-0B4A-5D6938DC7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1D1E3A68-C7F7-3B74-8428-7EE9E2862A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B2C9CD50-A922-9C84-287A-4F44F5D2F5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250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DB9998EB-9CF2-3AE8-31EE-8CFFE97F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FFD85155-D3C2-9D1F-6349-03420FC7CF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6E7FAEEE-60B4-D849-12C6-A240D14DB2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840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E9BCD709-E0D1-C823-0610-43B6E62F5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5A59DFD3-B8E5-DDD7-DF93-DAA32B98D5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55A13620-349A-E859-2EE7-01290A4C4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539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4F1A1FBA-E0E8-E3D9-A0A4-E4D8C7D7C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fce81f19_0_45:notes">
            <a:extLst>
              <a:ext uri="{FF2B5EF4-FFF2-40B4-BE49-F238E27FC236}">
                <a16:creationId xmlns:a16="http://schemas.microsoft.com/office/drawing/2014/main" id="{882A7019-2797-7F91-191A-80B2DDC292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fce81f19_0_45:notes">
            <a:extLst>
              <a:ext uri="{FF2B5EF4-FFF2-40B4-BE49-F238E27FC236}">
                <a16:creationId xmlns:a16="http://schemas.microsoft.com/office/drawing/2014/main" id="{E7B99468-77B9-65E6-F88F-0FF9E19704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6146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ec76704b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ec76704b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L’ambiente di gioco è dinamico, muta, assume diverse configurazioni – un giocatore su questo scenario osserva e compie azioni per raggiungere obiettivi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it-I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interazioni complesse: le entità per raggiungere gli obiettivi compiono sequenze di azioni complesse nell’ambiente cambiandone anche lo stato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it-I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Sono presenti personaggi non giocanti che collaborano o competono con il giocatore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Nonostante le complessità un giocatore che ha imparato a giocare, è in grado di interagire con gli ambienti in modo intelligente e dinamico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Codificare le regole del comportamento degli NPC in un ambiente può risultare complesso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INTRO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esempio gioco simmetrico per le sperimentazioni: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	- è un gioco simmetrico a somma  =&gt; la </a:t>
            </a:r>
            <a:r>
              <a:rPr lang="it-IT" dirty="0" err="1"/>
              <a:t>vincità</a:t>
            </a:r>
            <a:r>
              <a:rPr lang="it-IT" dirty="0"/>
              <a:t> è perfettamente bilanciata con la perdita dell’altro partecipante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	- In questo gioco i due giocatori devono sconfiggersi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UMANO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Un giocatore che ha imparato le dinamiche di gioco, effettuerà una sequenza di azioni per sconfiggere l’avversario ovvero l’NPC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SE DOVESSIMO INVECE CODIFICARE LE REGOLE DI UN NPC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--- sequenza frecce ---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it-I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Per generalizzare, qual è la sequenza di azioni più vantaggiosa? (potenzialmente si potrebbero effettuare infinite azioni)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it-IT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Dal momento che questi ambienti sono complessi(anche le interazioni con il giocatore) </a:t>
            </a:r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it-IT" dirty="0"/>
              <a:t>=&gt; È complicato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367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>
          <a:extLst>
            <a:ext uri="{FF2B5EF4-FFF2-40B4-BE49-F238E27FC236}">
              <a16:creationId xmlns:a16="http://schemas.microsoft.com/office/drawing/2014/main" id="{AD596728-5755-EF5E-9751-5C8A93189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dda1946d_6_322:notes">
            <a:extLst>
              <a:ext uri="{FF2B5EF4-FFF2-40B4-BE49-F238E27FC236}">
                <a16:creationId xmlns:a16="http://schemas.microsoft.com/office/drawing/2014/main" id="{21BA6374-CC32-D05D-8544-06177B596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dda1946d_6_322:notes">
            <a:extLst>
              <a:ext uri="{FF2B5EF4-FFF2-40B4-BE49-F238E27FC236}">
                <a16:creationId xmlns:a16="http://schemas.microsoft.com/office/drawing/2014/main" id="{108AB37F-92E6-E114-E267-412FD48F9E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Codificare comportamenti NPC ambienti complessi è complicato (come visto)</a:t>
            </a:r>
          </a:p>
          <a:p>
            <a:pPr marL="1371600" lvl="3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it-IT" dirty="0"/>
              <a:t>	=&gt; si usano modelli/rappresentazioni (FSM) che scompongono i comportamenti degli NPC semplificando il problema</a:t>
            </a:r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it-IT" dirty="0"/>
          </a:p>
          <a:p>
            <a:pPr marL="2914650" lvl="6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CONTRO</a:t>
            </a:r>
          </a:p>
          <a:p>
            <a:pPr marL="3371850" marR="0" lvl="7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it-IT" b="0" i="0" dirty="0">
                <a:solidFill>
                  <a:srgbClr val="C1BCB5"/>
                </a:solidFill>
                <a:effectLst/>
                <a:latin typeface="open sans" panose="020B0606030504020204" pitchFamily="34" charset="0"/>
              </a:rPr>
              <a:t>Per sfruttare tutta la complessità di gioco, si rischia di creare qualcosa di complesso da rimanere invischiati nella propria logica</a:t>
            </a:r>
          </a:p>
          <a:p>
            <a:pPr marL="3371850" marR="0" lvl="7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it-IT" dirty="0"/>
              <a:t>sprecano le opportunità di gioco, le possibili configurazioni di gioco(può sembrare banale ma l’intrattenimento non sfruttato equivale a soldi sprecati)</a:t>
            </a:r>
          </a:p>
          <a:p>
            <a:pPr marL="3371850" marR="0" lvl="7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it-IT" sz="11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Equivale a scarsa immersività e realismo =&gt; giocatore abbandona: </a:t>
            </a:r>
          </a:p>
          <a:p>
            <a:pPr marL="3371850" marR="0" lvl="7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705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632D423D-DB06-232B-B169-4803CF853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07A651DC-3B11-13B5-4498-8F573F3EFD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FA9B4E74-2E07-143D-25BF-3E9CC2F9DD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6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D8280828-8B37-8964-4C25-0837EAEA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02F6D873-82C7-9AE0-9DF3-1F77382C20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C3ECA46F-1C36-3EC7-89C7-318A1CAED5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198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29CE5780-1866-4A84-93E9-B61700C0E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8F6DB3EA-12EF-BA02-E210-AE5BD1FB08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6F410E8A-DE2A-996F-5619-A980441AF3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372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46634C12-439A-FA51-A318-905DCF4B2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E6EA1B2D-5877-A08E-7D3C-037F85283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76299330-6D8F-DACC-F670-EA3FB3D0A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877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042425"/>
            <a:ext cx="8150400" cy="17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2809125"/>
            <a:ext cx="8150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0375" y="186925"/>
            <a:ext cx="8583300" cy="4769475"/>
            <a:chOff x="280375" y="186925"/>
            <a:chExt cx="8583300" cy="4769475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7209964" y="186925"/>
              <a:ext cx="1653711" cy="186900"/>
              <a:chOff x="7209964" y="186925"/>
              <a:chExt cx="1653711" cy="18690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209964" y="186925"/>
                <a:ext cx="186900" cy="186900"/>
              </a:xfrm>
              <a:prstGeom prst="ellipse">
                <a:avLst/>
              </a:prstGeom>
              <a:solidFill>
                <a:srgbClr val="C9DA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576667" y="186925"/>
                <a:ext cx="186900" cy="186900"/>
              </a:xfrm>
              <a:prstGeom prst="ellipse">
                <a:avLst/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43369" y="186925"/>
                <a:ext cx="186900" cy="1869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310072" y="186925"/>
                <a:ext cx="186900" cy="186900"/>
              </a:xfrm>
              <a:prstGeom prst="ellips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676775" y="186925"/>
                <a:ext cx="186900" cy="186900"/>
              </a:xfrm>
              <a:prstGeom prst="ellipse">
                <a:avLst/>
              </a:pr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280375" y="4769500"/>
              <a:ext cx="1653711" cy="186900"/>
              <a:chOff x="280375" y="4769500"/>
              <a:chExt cx="1653711" cy="186900"/>
            </a:xfrm>
          </p:grpSpPr>
          <p:sp>
            <p:nvSpPr>
              <p:cNvPr id="20" name="Google Shape;20;p2"/>
              <p:cNvSpPr/>
              <p:nvPr/>
            </p:nvSpPr>
            <p:spPr>
              <a:xfrm flipH="1">
                <a:off x="1747186" y="4769500"/>
                <a:ext cx="186900" cy="186900"/>
              </a:xfrm>
              <a:prstGeom prst="ellipse">
                <a:avLst/>
              </a:prstGeom>
              <a:solidFill>
                <a:srgbClr val="C9DA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flipH="1">
                <a:off x="1380483" y="4769500"/>
                <a:ext cx="186900" cy="186900"/>
              </a:xfrm>
              <a:prstGeom prst="ellipse">
                <a:avLst/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>
                <a:off x="1013781" y="4769500"/>
                <a:ext cx="186900" cy="1869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flipH="1">
                <a:off x="647078" y="4769500"/>
                <a:ext cx="186900" cy="186900"/>
              </a:xfrm>
              <a:prstGeom prst="ellips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flipH="1">
                <a:off x="280375" y="4769500"/>
                <a:ext cx="186900" cy="186900"/>
              </a:xfrm>
              <a:prstGeom prst="ellipse">
                <a:avLst/>
              </a:pr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25" name="Google Shape;2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l="10754" t="28198" r="32732" b="29802"/>
          <a:stretch/>
        </p:blipFill>
        <p:spPr>
          <a:xfrm>
            <a:off x="5440525" y="4568775"/>
            <a:ext cx="1769452" cy="45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936638" y="1383750"/>
            <a:ext cx="3750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ubTitle" idx="1"/>
          </p:nvPr>
        </p:nvSpPr>
        <p:spPr>
          <a:xfrm>
            <a:off x="936638" y="1956450"/>
            <a:ext cx="3750300" cy="18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pilogue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>
            <a:spLocks noGrp="1"/>
          </p:cNvSpPr>
          <p:nvPr>
            <p:ph type="pic" idx="2"/>
          </p:nvPr>
        </p:nvSpPr>
        <p:spPr>
          <a:xfrm>
            <a:off x="5830975" y="743250"/>
            <a:ext cx="2599800" cy="3393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8" name="Google Shape;48;p4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49" name="Google Shape;49;p4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55" name="Google Shape;55;p4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61" name="Google Shape;6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title"/>
          </p:nvPr>
        </p:nvSpPr>
        <p:spPr>
          <a:xfrm>
            <a:off x="2273075" y="3134550"/>
            <a:ext cx="4597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2" name="Google Shape;92;p6"/>
          <p:cNvSpPr txBox="1">
            <a:spLocks noGrp="1"/>
          </p:cNvSpPr>
          <p:nvPr>
            <p:ph type="subTitle" idx="1"/>
          </p:nvPr>
        </p:nvSpPr>
        <p:spPr>
          <a:xfrm>
            <a:off x="2273125" y="1477050"/>
            <a:ext cx="4597800" cy="16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93" name="Google Shape;93;p6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94" name="Google Shape;94;p6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9" name="Google Shape;99;p6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100" name="Google Shape;100;p6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06" name="Google Shape;10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722375" y="1151950"/>
            <a:ext cx="77085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10" name="Google Shape;110;p7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111" name="Google Shape;111;p7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4" name="Google Shape;114;p7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6" name="Google Shape;116;p7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117" name="Google Shape;117;p7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2" name="Google Shape;122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23" name="Google Shape;12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ubTitle" idx="1"/>
          </p:nvPr>
        </p:nvSpPr>
        <p:spPr>
          <a:xfrm>
            <a:off x="722375" y="1152148"/>
            <a:ext cx="7708500" cy="3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27" name="Google Shape;127;p8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128" name="Google Shape;128;p8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3" name="Google Shape;133;p8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134" name="Google Shape;134;p8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40" name="Google Shape;1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grpSp>
        <p:nvGrpSpPr>
          <p:cNvPr id="143" name="Google Shape;143;p9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144" name="Google Shape;144;p9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9" name="Google Shape;149;p9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150" name="Google Shape;150;p9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5" name="Google Shape;155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56" name="Google Shape;1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192" name="Google Shape;192;p12"/>
          <p:cNvGrpSpPr/>
          <p:nvPr/>
        </p:nvGrpSpPr>
        <p:grpSpPr>
          <a:xfrm>
            <a:off x="280300" y="3287700"/>
            <a:ext cx="186911" cy="1668700"/>
            <a:chOff x="280300" y="3287700"/>
            <a:chExt cx="186911" cy="1668700"/>
          </a:xfrm>
        </p:grpSpPr>
        <p:sp>
          <p:nvSpPr>
            <p:cNvPr id="193" name="Google Shape;193;p12"/>
            <p:cNvSpPr/>
            <p:nvPr/>
          </p:nvSpPr>
          <p:spPr>
            <a:xfrm flipH="1">
              <a:off x="280311" y="32877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 flipH="1">
              <a:off x="280308" y="365815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 flipH="1">
              <a:off x="280306" y="40286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 flipH="1">
              <a:off x="280303" y="439905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 flipH="1">
              <a:off x="280300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98" name="Google Shape;198;p12"/>
          <p:cNvGrpSpPr/>
          <p:nvPr/>
        </p:nvGrpSpPr>
        <p:grpSpPr>
          <a:xfrm rot="10800000" flipH="1">
            <a:off x="8677425" y="186475"/>
            <a:ext cx="186911" cy="1668700"/>
            <a:chOff x="280300" y="3287700"/>
            <a:chExt cx="186911" cy="1668700"/>
          </a:xfrm>
        </p:grpSpPr>
        <p:sp>
          <p:nvSpPr>
            <p:cNvPr id="199" name="Google Shape;199;p12"/>
            <p:cNvSpPr/>
            <p:nvPr/>
          </p:nvSpPr>
          <p:spPr>
            <a:xfrm flipH="1">
              <a:off x="280311" y="32877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 flipH="1">
              <a:off x="280308" y="365815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 flipH="1">
              <a:off x="280306" y="40286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 flipH="1">
              <a:off x="280303" y="439905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 flipH="1">
              <a:off x="280300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04" name="Google Shape;204;p12"/>
          <p:cNvGrpSpPr/>
          <p:nvPr/>
        </p:nvGrpSpPr>
        <p:grpSpPr>
          <a:xfrm rot="10800000" flipH="1">
            <a:off x="8677425" y="186475"/>
            <a:ext cx="186911" cy="1668700"/>
            <a:chOff x="280300" y="3287700"/>
            <a:chExt cx="186911" cy="1668700"/>
          </a:xfrm>
        </p:grpSpPr>
        <p:sp>
          <p:nvSpPr>
            <p:cNvPr id="205" name="Google Shape;205;p12"/>
            <p:cNvSpPr/>
            <p:nvPr/>
          </p:nvSpPr>
          <p:spPr>
            <a:xfrm flipH="1">
              <a:off x="280311" y="32877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 flipH="1">
              <a:off x="280308" y="365815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 flipH="1">
              <a:off x="280306" y="40286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8" name="Google Shape;208;p12"/>
            <p:cNvSpPr/>
            <p:nvPr/>
          </p:nvSpPr>
          <p:spPr>
            <a:xfrm flipH="1">
              <a:off x="280303" y="439905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" name="Google Shape;209;p12"/>
            <p:cNvSpPr/>
            <p:nvPr/>
          </p:nvSpPr>
          <p:spPr>
            <a:xfrm flipH="1">
              <a:off x="280300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10" name="Google Shape;21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Black"/>
              <a:buNone/>
              <a:defRPr sz="2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"/>
          <p:cNvSpPr txBox="1">
            <a:spLocks noGrp="1"/>
          </p:cNvSpPr>
          <p:nvPr>
            <p:ph type="ctrTitle"/>
          </p:nvPr>
        </p:nvSpPr>
        <p:spPr>
          <a:xfrm>
            <a:off x="496800" y="515044"/>
            <a:ext cx="8150400" cy="645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>
                <a:latin typeface="Raleway"/>
                <a:ea typeface="Raleway"/>
                <a:cs typeface="Raleway"/>
                <a:sym typeface="Raleway"/>
              </a:rPr>
              <a:t>Corso di laurea triennale in informatica</a:t>
            </a:r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5E1F4295-435D-6A73-9006-C319B25880C0}"/>
              </a:ext>
            </a:extLst>
          </p:cNvPr>
          <p:cNvSpPr txBox="1">
            <a:spLocks/>
          </p:cNvSpPr>
          <p:nvPr/>
        </p:nvSpPr>
        <p:spPr>
          <a:xfrm>
            <a:off x="416040" y="1458422"/>
            <a:ext cx="8311920" cy="176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3200" dirty="0">
                <a:latin typeface="Raleway"/>
                <a:ea typeface="Raleway"/>
                <a:cs typeface="Raleway"/>
                <a:sym typeface="Raleway"/>
              </a:rPr>
              <a:t>ALGORITMI DI REINFORCEMENT LEARNING PER L’IMPLEMENTAZIONE DI NPC NEI VIDEOGIOCHI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F9A80D2-C3B1-D857-FD6B-11845885EC22}"/>
              </a:ext>
            </a:extLst>
          </p:cNvPr>
          <p:cNvCxnSpPr>
            <a:cxnSpLocks/>
          </p:cNvCxnSpPr>
          <p:nvPr/>
        </p:nvCxnSpPr>
        <p:spPr>
          <a:xfrm>
            <a:off x="1183741" y="1253837"/>
            <a:ext cx="6776518" cy="0"/>
          </a:xfrm>
          <a:prstGeom prst="line">
            <a:avLst/>
          </a:prstGeom>
          <a:ln w="12700">
            <a:solidFill>
              <a:srgbClr val="6D9E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00;p18">
            <a:extLst>
              <a:ext uri="{FF2B5EF4-FFF2-40B4-BE49-F238E27FC236}">
                <a16:creationId xmlns:a16="http://schemas.microsoft.com/office/drawing/2014/main" id="{5D69546F-0358-499E-3CA5-680CB3C6CD7F}"/>
              </a:ext>
            </a:extLst>
          </p:cNvPr>
          <p:cNvSpPr txBox="1"/>
          <p:nvPr/>
        </p:nvSpPr>
        <p:spPr>
          <a:xfrm>
            <a:off x="416040" y="3941589"/>
            <a:ext cx="2784763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Laureando: </a:t>
            </a:r>
            <a:r>
              <a:rPr lang="en" sz="1200" b="1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STEFANO ROMANELLI</a:t>
            </a:r>
            <a:endParaRPr sz="1200" b="1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11" name="Google Shape;600;p18">
            <a:extLst>
              <a:ext uri="{FF2B5EF4-FFF2-40B4-BE49-F238E27FC236}">
                <a16:creationId xmlns:a16="http://schemas.microsoft.com/office/drawing/2014/main" id="{14AF38B4-464A-1E8B-F6D2-C57CFE91A65D}"/>
              </a:ext>
            </a:extLst>
          </p:cNvPr>
          <p:cNvSpPr txBox="1"/>
          <p:nvPr/>
        </p:nvSpPr>
        <p:spPr>
          <a:xfrm>
            <a:off x="5943197" y="3941589"/>
            <a:ext cx="2784763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Relatori: </a:t>
            </a:r>
            <a:r>
              <a:rPr lang="en" sz="1200" b="1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PROF. PIERPAOLO BASILE</a:t>
            </a:r>
            <a:endParaRPr sz="1200" b="1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12" name="Google Shape;600;p18">
            <a:extLst>
              <a:ext uri="{FF2B5EF4-FFF2-40B4-BE49-F238E27FC236}">
                <a16:creationId xmlns:a16="http://schemas.microsoft.com/office/drawing/2014/main" id="{A42998A7-03E3-C3EA-42F0-6C394099240A}"/>
              </a:ext>
            </a:extLst>
          </p:cNvPr>
          <p:cNvSpPr txBox="1"/>
          <p:nvPr/>
        </p:nvSpPr>
        <p:spPr>
          <a:xfrm>
            <a:off x="509559" y="4282313"/>
            <a:ext cx="2597726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3C78D8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ANNO ACCADEMICO 2023/2024</a:t>
            </a:r>
            <a:endParaRPr sz="1200" b="1" i="1" dirty="0">
              <a:solidFill>
                <a:srgbClr val="3C78D8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B87719-D219-5AB8-3CC1-466B2761D673}"/>
              </a:ext>
            </a:extLst>
          </p:cNvPr>
          <p:cNvSpPr txBox="1"/>
          <p:nvPr/>
        </p:nvSpPr>
        <p:spPr>
          <a:xfrm>
            <a:off x="2185987" y="3099499"/>
            <a:ext cx="4772025" cy="256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70" b="0" dirty="0">
                <a:solidFill>
                  <a:srgbClr val="6D9EEB"/>
                </a:solidFill>
                <a:latin typeface="Raleway"/>
                <a:ea typeface="Raleway"/>
                <a:cs typeface="Raleway"/>
                <a:sym typeface="Raleway"/>
              </a:rPr>
              <a:t>TRAMITE ADDESTRAMENTO MULTI-AGENTE E IMITATION LEARNING</a:t>
            </a:r>
            <a:endParaRPr lang="it-IT" sz="1070" dirty="0"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F91D862C-A134-F770-2F8E-CFB6DFA00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RL">
            <a:hlinkClick r:id="" action="ppaction://media"/>
            <a:extLst>
              <a:ext uri="{FF2B5EF4-FFF2-40B4-BE49-F238E27FC236}">
                <a16:creationId xmlns:a16="http://schemas.microsoft.com/office/drawing/2014/main" id="{28175B9B-62E8-CB58-3995-E0EF875295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6967" t="13133" r="24331" b="10208"/>
          <a:stretch/>
        </p:blipFill>
        <p:spPr>
          <a:xfrm>
            <a:off x="601142" y="1153254"/>
            <a:ext cx="4946631" cy="3637425"/>
          </a:xfrm>
          <a:prstGeom prst="rect">
            <a:avLst/>
          </a:prstGeom>
        </p:spPr>
      </p:pic>
      <p:pic>
        <p:nvPicPr>
          <p:cNvPr id="59" name="Immagine 58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6C4779F2-C798-FDFD-BB17-2557A0DCC6D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7056" t="13332" r="24325" b="10008"/>
          <a:stretch/>
        </p:blipFill>
        <p:spPr>
          <a:xfrm>
            <a:off x="601143" y="1153255"/>
            <a:ext cx="4946630" cy="3637425"/>
          </a:xfrm>
          <a:prstGeom prst="roundRect">
            <a:avLst>
              <a:gd name="adj" fmla="val 3486"/>
            </a:avLst>
          </a:prstGeom>
        </p:spPr>
      </p:pic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93E63CC6-729F-83A3-0B2B-8E53C0FA3F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A21EBF8-5C77-F2EF-E724-77E3F7D75719}"/>
              </a:ext>
            </a:extLst>
          </p:cNvPr>
          <p:cNvSpPr txBox="1"/>
          <p:nvPr/>
        </p:nvSpPr>
        <p:spPr>
          <a:xfrm>
            <a:off x="4052274" y="3366668"/>
            <a:ext cx="1167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</a:rPr>
              <a:t>Agente(NPC)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5A7D480-27D1-5FB5-5C0E-A56D35F4FE3F}"/>
              </a:ext>
            </a:extLst>
          </p:cNvPr>
          <p:cNvSpPr txBox="1"/>
          <p:nvPr/>
        </p:nvSpPr>
        <p:spPr>
          <a:xfrm>
            <a:off x="888022" y="1552108"/>
            <a:ext cx="1132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  <a:latin typeface="Raleway" pitchFamily="2" charset="0"/>
              </a:rPr>
              <a:t>Agente(NPC)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33724B5-4088-8835-54FD-F6D5473E19FB}"/>
              </a:ext>
            </a:extLst>
          </p:cNvPr>
          <p:cNvGrpSpPr/>
          <p:nvPr/>
        </p:nvGrpSpPr>
        <p:grpSpPr>
          <a:xfrm>
            <a:off x="1033388" y="2770325"/>
            <a:ext cx="681346" cy="1086085"/>
            <a:chOff x="1033388" y="2446475"/>
            <a:chExt cx="681346" cy="1086085"/>
          </a:xfrm>
        </p:grpSpPr>
        <p:pic>
          <p:nvPicPr>
            <p:cNvPr id="10" name="Immagine 9" descr="Immagine che contiene nero, oscurità">
              <a:extLst>
                <a:ext uri="{FF2B5EF4-FFF2-40B4-BE49-F238E27FC236}">
                  <a16:creationId xmlns:a16="http://schemas.microsoft.com/office/drawing/2014/main" id="{1194C56F-397B-6EA9-5B5D-2AB7223E8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33388" y="2529260"/>
              <a:ext cx="681346" cy="1003300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12C32DE9-E8B6-49AF-E8F3-CBD77C68BF14}"/>
                </a:ext>
              </a:extLst>
            </p:cNvPr>
            <p:cNvGrpSpPr/>
            <p:nvPr/>
          </p:nvGrpSpPr>
          <p:grpSpPr>
            <a:xfrm>
              <a:off x="1066764" y="2446475"/>
              <a:ext cx="614592" cy="854195"/>
              <a:chOff x="1066764" y="2284550"/>
              <a:chExt cx="614592" cy="854195"/>
            </a:xfrm>
          </p:grpSpPr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78EE65D8-3DA3-5193-4438-BE4A6670C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51201" y="2880893"/>
                <a:ext cx="45719" cy="257852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37D8D896-79FE-6C75-7E5A-2CF8D0B33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66764" y="2284550"/>
                <a:ext cx="614592" cy="609043"/>
              </a:xfrm>
              <a:prstGeom prst="rect">
                <a:avLst/>
              </a:prstGeom>
            </p:spPr>
          </p:pic>
        </p:grp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B359743-06D2-FFC7-B2D4-D0BC79138605}"/>
              </a:ext>
            </a:extLst>
          </p:cNvPr>
          <p:cNvGrpSpPr/>
          <p:nvPr/>
        </p:nvGrpSpPr>
        <p:grpSpPr>
          <a:xfrm>
            <a:off x="1666788" y="2923575"/>
            <a:ext cx="464190" cy="307777"/>
            <a:chOff x="2349499" y="3244843"/>
            <a:chExt cx="603872" cy="400391"/>
          </a:xfrm>
        </p:grpSpPr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BE4CE066-0681-62B8-E4DF-5487BF3017B1}"/>
                </a:ext>
              </a:extLst>
            </p:cNvPr>
            <p:cNvSpPr/>
            <p:nvPr/>
          </p:nvSpPr>
          <p:spPr>
            <a:xfrm>
              <a:off x="2456098" y="3273148"/>
              <a:ext cx="353499" cy="35349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5E182C4D-7BF2-0230-EC86-BEEA6D7C15F8}"/>
                </a:ext>
              </a:extLst>
            </p:cNvPr>
            <p:cNvSpPr txBox="1"/>
            <p:nvPr/>
          </p:nvSpPr>
          <p:spPr>
            <a:xfrm>
              <a:off x="2349499" y="3244843"/>
              <a:ext cx="603872" cy="400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i="0" dirty="0">
                  <a:solidFill>
                    <a:srgbClr val="105C88"/>
                  </a:solidFill>
                  <a:effectLst/>
                  <a:latin typeface="Raleway" pitchFamily="2" charset="0"/>
                </a:rPr>
                <a:t>π</a:t>
              </a:r>
              <a:r>
                <a:rPr lang="it-IT" b="1" i="0" dirty="0">
                  <a:solidFill>
                    <a:srgbClr val="105C88"/>
                  </a:solidFill>
                  <a:effectLst/>
                  <a:latin typeface="Raleway" pitchFamily="2" charset="0"/>
                </a:rPr>
                <a:t>*</a:t>
              </a:r>
              <a:endParaRPr lang="it-IT" sz="1100" b="1" dirty="0">
                <a:solidFill>
                  <a:srgbClr val="105C88"/>
                </a:solidFill>
                <a:latin typeface="Raleway" pitchFamily="2" charset="0"/>
              </a:endParaRP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1465F7B4-9D5B-F355-EDA7-6CC15D1B01C4}"/>
              </a:ext>
            </a:extLst>
          </p:cNvPr>
          <p:cNvGrpSpPr/>
          <p:nvPr/>
        </p:nvGrpSpPr>
        <p:grpSpPr>
          <a:xfrm>
            <a:off x="4319370" y="1889662"/>
            <a:ext cx="614592" cy="854195"/>
            <a:chOff x="1066764" y="2284550"/>
            <a:chExt cx="614592" cy="854195"/>
          </a:xfrm>
        </p:grpSpPr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ED0E0588-87E5-ADF7-2D9F-BFD1D5A59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51201" y="2880893"/>
              <a:ext cx="45719" cy="257852"/>
            </a:xfrm>
            <a:prstGeom prst="rect">
              <a:avLst/>
            </a:prstGeom>
          </p:spPr>
        </p:pic>
        <p:pic>
          <p:nvPicPr>
            <p:cNvPr id="25" name="Immagine 24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99F77386-9E96-E96E-588C-8BD4BEA05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6764" y="2284550"/>
              <a:ext cx="614592" cy="609043"/>
            </a:xfrm>
            <a:prstGeom prst="rect">
              <a:avLst/>
            </a:prstGeom>
          </p:spPr>
        </p:pic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0A43766-6BAA-0375-E94E-4CF5BC59B423}"/>
              </a:ext>
            </a:extLst>
          </p:cNvPr>
          <p:cNvSpPr txBox="1"/>
          <p:nvPr/>
        </p:nvSpPr>
        <p:spPr>
          <a:xfrm>
            <a:off x="601142" y="328451"/>
            <a:ext cx="4483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SOLUZIONE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41B93CD-06BA-2AB9-69F7-8AF504B60083}"/>
              </a:ext>
            </a:extLst>
          </p:cNvPr>
          <p:cNvSpPr txBox="1"/>
          <p:nvPr/>
        </p:nvSpPr>
        <p:spPr>
          <a:xfrm>
            <a:off x="5745037" y="1153255"/>
            <a:ext cx="267257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Addestrare l’agente a competere contro se stesso usando </a:t>
            </a:r>
          </a:p>
          <a:p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Self-Play</a:t>
            </a:r>
            <a:endParaRPr lang="it-IT" sz="2000" dirty="0"/>
          </a:p>
        </p:txBody>
      </p: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80C0D21F-6DE5-BFD5-3FEC-748D0B755555}"/>
              </a:ext>
            </a:extLst>
          </p:cNvPr>
          <p:cNvGrpSpPr/>
          <p:nvPr/>
        </p:nvGrpSpPr>
        <p:grpSpPr>
          <a:xfrm>
            <a:off x="5713127" y="2509037"/>
            <a:ext cx="3319245" cy="1554772"/>
            <a:chOff x="5713127" y="2509037"/>
            <a:chExt cx="3319245" cy="1554772"/>
          </a:xfrm>
        </p:grpSpPr>
        <p:sp>
          <p:nvSpPr>
            <p:cNvPr id="36" name="Google Shape;215;p13">
              <a:extLst>
                <a:ext uri="{FF2B5EF4-FFF2-40B4-BE49-F238E27FC236}">
                  <a16:creationId xmlns:a16="http://schemas.microsoft.com/office/drawing/2014/main" id="{3222816B-E8AB-F61E-0D68-1FF3A929F4E4}"/>
                </a:ext>
              </a:extLst>
            </p:cNvPr>
            <p:cNvSpPr txBox="1">
              <a:spLocks/>
            </p:cNvSpPr>
            <p:nvPr/>
          </p:nvSpPr>
          <p:spPr>
            <a:xfrm>
              <a:off x="5713127" y="2509037"/>
              <a:ext cx="3319245" cy="730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Clr>
                  <a:srgbClr val="1054CD"/>
                </a:buClr>
                <a:buSzPct val="180000"/>
                <a:buFont typeface="Arial" panose="020B0604020202020204" pitchFamily="34" charset="0"/>
                <a:buChar char="•"/>
              </a:pPr>
              <a:r>
                <a:rPr lang="it-IT" sz="1800" b="0" dirty="0">
                  <a:solidFill>
                    <a:srgbClr val="1054CD"/>
                  </a:solidFill>
                  <a:latin typeface="Raleway"/>
                  <a:ea typeface="Raleway"/>
                  <a:cs typeface="Raleway"/>
                  <a:sym typeface="Raleway"/>
                </a:rPr>
                <a:t>Addestramento agente basata sfidare istanze</a:t>
              </a:r>
            </a:p>
          </p:txBody>
        </p:sp>
        <p:sp>
          <p:nvSpPr>
            <p:cNvPr id="37" name="Google Shape;215;p13">
              <a:extLst>
                <a:ext uri="{FF2B5EF4-FFF2-40B4-BE49-F238E27FC236}">
                  <a16:creationId xmlns:a16="http://schemas.microsoft.com/office/drawing/2014/main" id="{D427FB5A-6910-2477-3CAB-5CE548570FC3}"/>
                </a:ext>
              </a:extLst>
            </p:cNvPr>
            <p:cNvSpPr txBox="1">
              <a:spLocks/>
            </p:cNvSpPr>
            <p:nvPr/>
          </p:nvSpPr>
          <p:spPr>
            <a:xfrm>
              <a:off x="6073215" y="3208873"/>
              <a:ext cx="2595637" cy="8549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 err="1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Sovradattamento</a:t>
              </a:r>
              <a:endPara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5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Instabilità addestramento</a:t>
              </a:r>
            </a:p>
          </p:txBody>
        </p:sp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F59D3992-29DD-F049-A1F0-7601CF6EEE8D}"/>
              </a:ext>
            </a:extLst>
          </p:cNvPr>
          <p:cNvGrpSpPr/>
          <p:nvPr/>
        </p:nvGrpSpPr>
        <p:grpSpPr>
          <a:xfrm>
            <a:off x="5040891" y="2091784"/>
            <a:ext cx="376943" cy="327510"/>
            <a:chOff x="5040891" y="2091784"/>
            <a:chExt cx="376943" cy="327510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6D5128E7-CCFF-7BEA-9819-BB0F0055193D}"/>
                </a:ext>
              </a:extLst>
            </p:cNvPr>
            <p:cNvGrpSpPr/>
            <p:nvPr/>
          </p:nvGrpSpPr>
          <p:grpSpPr>
            <a:xfrm>
              <a:off x="5040891" y="2091784"/>
              <a:ext cx="376943" cy="307777"/>
              <a:chOff x="2418287" y="3226255"/>
              <a:chExt cx="490371" cy="400391"/>
            </a:xfrm>
          </p:grpSpPr>
          <p:sp>
            <p:nvSpPr>
              <p:cNvPr id="39" name="Rettangolo con angoli arrotondati 38">
                <a:extLst>
                  <a:ext uri="{FF2B5EF4-FFF2-40B4-BE49-F238E27FC236}">
                    <a16:creationId xmlns:a16="http://schemas.microsoft.com/office/drawing/2014/main" id="{31470DAA-1732-0A63-18BE-2F6C04926C16}"/>
                  </a:ext>
                </a:extLst>
              </p:cNvPr>
              <p:cNvSpPr/>
              <p:nvPr/>
            </p:nvSpPr>
            <p:spPr>
              <a:xfrm>
                <a:off x="2456098" y="3273148"/>
                <a:ext cx="414750" cy="35349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4144C6F8-5D9D-3373-F9D5-C9AD62DA39D2}"/>
                  </a:ext>
                </a:extLst>
              </p:cNvPr>
              <p:cNvSpPr txBox="1"/>
              <p:nvPr/>
            </p:nvSpPr>
            <p:spPr>
              <a:xfrm>
                <a:off x="2418287" y="3226255"/>
                <a:ext cx="490371" cy="400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π</a:t>
                </a:r>
                <a:r>
                  <a:rPr lang="it-IT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*</a:t>
                </a:r>
                <a:endParaRPr lang="it-IT" sz="1100" b="1" dirty="0">
                  <a:solidFill>
                    <a:srgbClr val="105C88"/>
                  </a:solidFill>
                  <a:latin typeface="Raleway" pitchFamily="2" charset="0"/>
                </a:endParaRPr>
              </a:p>
            </p:txBody>
          </p:sp>
        </p:grpSp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3EA453FC-7E81-98C2-DCD0-1FC324523BA2}"/>
                </a:ext>
              </a:extLst>
            </p:cNvPr>
            <p:cNvSpPr txBox="1"/>
            <p:nvPr/>
          </p:nvSpPr>
          <p:spPr>
            <a:xfrm>
              <a:off x="5188084" y="2219239"/>
              <a:ext cx="1918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700" b="1" i="0" dirty="0">
                  <a:solidFill>
                    <a:srgbClr val="105C88"/>
                  </a:solidFill>
                  <a:effectLst/>
                  <a:latin typeface="Raleway" pitchFamily="2" charset="0"/>
                </a:rPr>
                <a:t>i</a:t>
              </a:r>
              <a:endParaRPr lang="it-IT" sz="500" b="1" dirty="0">
                <a:solidFill>
                  <a:srgbClr val="105C88"/>
                </a:solidFill>
                <a:latin typeface="Raleway" pitchFamily="2" charset="0"/>
              </a:endParaRPr>
            </a:p>
          </p:txBody>
        </p:sp>
      </p:grpSp>
      <p:pic>
        <p:nvPicPr>
          <p:cNvPr id="52" name="Immagine 51" descr="Immagine che contiene nero, oscurità">
            <a:extLst>
              <a:ext uri="{FF2B5EF4-FFF2-40B4-BE49-F238E27FC236}">
                <a16:creationId xmlns:a16="http://schemas.microsoft.com/office/drawing/2014/main" id="{8293412A-10BE-978E-99ED-B59467A6192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72660" y="1942230"/>
            <a:ext cx="681346" cy="1003300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00A19FC9-8FBA-EE9E-FA23-9690C3084453}"/>
              </a:ext>
            </a:extLst>
          </p:cNvPr>
          <p:cNvSpPr txBox="1"/>
          <p:nvPr/>
        </p:nvSpPr>
        <p:spPr>
          <a:xfrm>
            <a:off x="618233" y="328766"/>
            <a:ext cx="4228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                     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Addestramento in ambiente Multi-Agente tramite Self-Play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438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10005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0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</p:childTnLst>
        </p:cTn>
      </p:par>
    </p:tnLst>
    <p:bldLst>
      <p:bldP spid="31" grpId="0"/>
      <p:bldP spid="31" grpId="1"/>
      <p:bldP spid="3" grpId="0"/>
      <p:bldP spid="33" grpId="0"/>
      <p:bldP spid="34" grpId="0"/>
      <p:bldP spid="34" grpId="1"/>
      <p:bldP spid="55" grpId="0"/>
      <p:bldP spid="5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93860172-AC4B-D8C2-3AEF-ED4458C3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E6F84238-172F-2CB9-69C6-EA0206AA67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72B8C0D7-83DF-C147-AA46-2247A16BC6BD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PROBLEMATICHE -&gt; SOLUZIONE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A7DEF52-774B-927B-6FA3-451FB10417E0}"/>
              </a:ext>
            </a:extLst>
          </p:cNvPr>
          <p:cNvSpPr txBox="1"/>
          <p:nvPr/>
        </p:nvSpPr>
        <p:spPr>
          <a:xfrm>
            <a:off x="1519163" y="1439486"/>
            <a:ext cx="321476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Imparare a competere con istanze dello stesso agente(specializzandolo particolarmente</a:t>
            </a:r>
            <a:r>
              <a:rPr lang="it-IT" u="sng" dirty="0"/>
              <a:t>).</a:t>
            </a:r>
            <a:br>
              <a:rPr lang="it-IT" u="sng" dirty="0"/>
            </a:br>
            <a:br>
              <a:rPr lang="it-IT" u="sng" dirty="0"/>
            </a:br>
            <a:r>
              <a:rPr lang="it-IT" dirty="0"/>
              <a:t>gli agenti potrebbero apprendere strategie </a:t>
            </a:r>
            <a:r>
              <a:rPr lang="it-IT" dirty="0" err="1"/>
              <a:t>efficacisolo</a:t>
            </a:r>
            <a:r>
              <a:rPr lang="it-IT" dirty="0"/>
              <a:t> nel contesto di addestramento, ma meno valide o credibili quando </a:t>
            </a:r>
            <a:r>
              <a:rPr lang="it-IT" dirty="0" err="1"/>
              <a:t>siconfrontano</a:t>
            </a:r>
            <a:r>
              <a:rPr lang="it-IT" dirty="0"/>
              <a:t> con giocatori umani. </a:t>
            </a:r>
          </a:p>
          <a:p>
            <a:endParaRPr lang="it-IT" dirty="0"/>
          </a:p>
          <a:p>
            <a:r>
              <a:rPr lang="it-IT" dirty="0"/>
              <a:t>A discapito del realismo</a:t>
            </a:r>
          </a:p>
        </p:txBody>
      </p:sp>
    </p:spTree>
    <p:extLst>
      <p:ext uri="{BB962C8B-B14F-4D97-AF65-F5344CB8AC3E}">
        <p14:creationId xmlns:p14="http://schemas.microsoft.com/office/powerpoint/2010/main" val="1798909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567CE389-3BD9-1244-BE84-0FE55FE9C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33DE29E3-1C62-943E-6C48-E3F3805CAA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5E964497-4077-109D-A6FA-34AC5BE0609B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IMITATION LEARNING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4D3EAA-F404-2A39-32F4-32AD6B9E0F50}"/>
              </a:ext>
            </a:extLst>
          </p:cNvPr>
          <p:cNvSpPr txBox="1"/>
          <p:nvPr/>
        </p:nvSpPr>
        <p:spPr>
          <a:xfrm>
            <a:off x="4852035" y="1660466"/>
            <a:ext cx="321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BC –  molte dimostrazioni, imitazione, no generalizzazione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97EBE3-4752-0175-A1C9-2787EBF0DBA7}"/>
              </a:ext>
            </a:extLst>
          </p:cNvPr>
          <p:cNvSpPr txBox="1"/>
          <p:nvPr/>
        </p:nvSpPr>
        <p:spPr>
          <a:xfrm>
            <a:off x="1077203" y="1660466"/>
            <a:ext cx="3214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GAIL – discriminatore </a:t>
            </a:r>
            <a:r>
              <a:rPr lang="it-IT" dirty="0" err="1"/>
              <a:t>ecc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71957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2A035A8B-A6AC-A940-6940-7993F6D26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9856C1BE-5157-316C-C2AC-51F5966F35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59F8F103-3B3B-1B13-2108-DF62734CFE21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SPERIMENTAZIONE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078024-275D-F515-A79C-692AD0E34CE8}"/>
              </a:ext>
            </a:extLst>
          </p:cNvPr>
          <p:cNvSpPr txBox="1"/>
          <p:nvPr/>
        </p:nvSpPr>
        <p:spPr>
          <a:xfrm>
            <a:off x="1123950" y="1495425"/>
            <a:ext cx="502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 tecniche valutate</a:t>
            </a:r>
          </a:p>
        </p:txBody>
      </p:sp>
    </p:spTree>
    <p:extLst>
      <p:ext uri="{BB962C8B-B14F-4D97-AF65-F5344CB8AC3E}">
        <p14:creationId xmlns:p14="http://schemas.microsoft.com/office/powerpoint/2010/main" val="963923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26FA8E14-F670-1B82-A5E7-E09B64C9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5A60D178-EDD4-7EA6-04CB-F5C32E7E80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19402C0A-872B-6AC7-1720-74ED7DF4E130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SPERIMENTAZIONE(VIDEO)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765038-B4F2-E3C3-F610-66D6288487B6}"/>
              </a:ext>
            </a:extLst>
          </p:cNvPr>
          <p:cNvSpPr txBox="1"/>
          <p:nvPr/>
        </p:nvSpPr>
        <p:spPr>
          <a:xfrm>
            <a:off x="3346450" y="1355725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Video di tutte le tecniche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2884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E5D9916C-C763-F84B-8361-64F19F556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A801114E-0B47-5390-94BA-15D1B37C3A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C52EE49C-476B-EFF3-6F3B-46591AC10C88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RISULTATI (METRICHE)</a:t>
            </a:r>
          </a:p>
        </p:txBody>
      </p:sp>
    </p:spTree>
    <p:extLst>
      <p:ext uri="{BB962C8B-B14F-4D97-AF65-F5344CB8AC3E}">
        <p14:creationId xmlns:p14="http://schemas.microsoft.com/office/powerpoint/2010/main" val="2174180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0FC8E869-544F-617A-3788-DE3E144D4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A8C5A396-AA3A-8EF4-7B92-062EAB6989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F7FE26AC-BCB4-E1DB-2D84-5B2998468688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RISULTATI (TEST UTENTE)</a:t>
            </a:r>
          </a:p>
        </p:txBody>
      </p:sp>
    </p:spTree>
    <p:extLst>
      <p:ext uri="{BB962C8B-B14F-4D97-AF65-F5344CB8AC3E}">
        <p14:creationId xmlns:p14="http://schemas.microsoft.com/office/powerpoint/2010/main" val="1846450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3E84344D-0A52-EC95-1664-244340B56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45A34C42-864E-E691-E141-BBE36A96C8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FAF012D2-CA10-6BF3-A4E8-61AA239A69AA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CONCLUSIONE – SVILUPPI FUTURI</a:t>
            </a:r>
          </a:p>
        </p:txBody>
      </p:sp>
    </p:spTree>
    <p:extLst>
      <p:ext uri="{BB962C8B-B14F-4D97-AF65-F5344CB8AC3E}">
        <p14:creationId xmlns:p14="http://schemas.microsoft.com/office/powerpoint/2010/main" val="2505849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C15C4175-A1D3-CA1E-3D92-9AB8A2425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DD79189F-786C-3726-5D34-274EC060E035}"/>
              </a:ext>
            </a:extLst>
          </p:cNvPr>
          <p:cNvSpPr txBox="1">
            <a:spLocks/>
          </p:cNvSpPr>
          <p:nvPr/>
        </p:nvSpPr>
        <p:spPr>
          <a:xfrm>
            <a:off x="416040" y="1458422"/>
            <a:ext cx="8311920" cy="176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3200" dirty="0">
                <a:latin typeface="Raleway"/>
                <a:ea typeface="Raleway"/>
                <a:cs typeface="Raleway"/>
                <a:sym typeface="Raleway"/>
              </a:rPr>
              <a:t>GRAZIE PER L’ATTENZIONE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71DD34E-CFC0-D1D7-4A01-1DD7C532D899}"/>
              </a:ext>
            </a:extLst>
          </p:cNvPr>
          <p:cNvCxnSpPr>
            <a:cxnSpLocks/>
          </p:cNvCxnSpPr>
          <p:nvPr/>
        </p:nvCxnSpPr>
        <p:spPr>
          <a:xfrm>
            <a:off x="1174216" y="3511262"/>
            <a:ext cx="6776518" cy="0"/>
          </a:xfrm>
          <a:prstGeom prst="line">
            <a:avLst/>
          </a:prstGeom>
          <a:ln w="12700">
            <a:solidFill>
              <a:srgbClr val="6D9E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00;p18">
            <a:extLst>
              <a:ext uri="{FF2B5EF4-FFF2-40B4-BE49-F238E27FC236}">
                <a16:creationId xmlns:a16="http://schemas.microsoft.com/office/drawing/2014/main" id="{BCF077F0-EFC2-077B-EC4C-706B68E246BA}"/>
              </a:ext>
            </a:extLst>
          </p:cNvPr>
          <p:cNvSpPr txBox="1"/>
          <p:nvPr/>
        </p:nvSpPr>
        <p:spPr>
          <a:xfrm>
            <a:off x="416040" y="3941589"/>
            <a:ext cx="2784763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Laureando: </a:t>
            </a:r>
            <a:r>
              <a:rPr lang="en" sz="1200" b="1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STEFANO ROMANELLI</a:t>
            </a:r>
            <a:endParaRPr sz="1200" b="1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11" name="Google Shape;600;p18">
            <a:extLst>
              <a:ext uri="{FF2B5EF4-FFF2-40B4-BE49-F238E27FC236}">
                <a16:creationId xmlns:a16="http://schemas.microsoft.com/office/drawing/2014/main" id="{68160F3E-0275-AB8D-A429-ACE681863079}"/>
              </a:ext>
            </a:extLst>
          </p:cNvPr>
          <p:cNvSpPr txBox="1"/>
          <p:nvPr/>
        </p:nvSpPr>
        <p:spPr>
          <a:xfrm>
            <a:off x="5943197" y="3941589"/>
            <a:ext cx="2784763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Relatori: </a:t>
            </a:r>
            <a:r>
              <a:rPr lang="en" sz="1200" b="1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PROF. PIERPAOLO BASILE</a:t>
            </a:r>
            <a:endParaRPr sz="1200" b="1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12" name="Google Shape;600;p18">
            <a:extLst>
              <a:ext uri="{FF2B5EF4-FFF2-40B4-BE49-F238E27FC236}">
                <a16:creationId xmlns:a16="http://schemas.microsoft.com/office/drawing/2014/main" id="{10D85DEF-068A-5266-2DF1-2C584195A7DB}"/>
              </a:ext>
            </a:extLst>
          </p:cNvPr>
          <p:cNvSpPr txBox="1"/>
          <p:nvPr/>
        </p:nvSpPr>
        <p:spPr>
          <a:xfrm>
            <a:off x="509559" y="4282313"/>
            <a:ext cx="2597726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3C78D8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ANNO ACCADEMICO 2023/2024</a:t>
            </a:r>
            <a:endParaRPr sz="1200" b="1" i="1" dirty="0">
              <a:solidFill>
                <a:srgbClr val="3C78D8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97967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COLUMN GRAPH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0" name="Google Shape;600;p18"/>
          <p:cNvSpPr txBox="1"/>
          <p:nvPr/>
        </p:nvSpPr>
        <p:spPr>
          <a:xfrm>
            <a:off x="981900" y="4240750"/>
            <a:ext cx="71802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Follow the link in the graph to modify its data and then paste the new one here. </a:t>
            </a:r>
            <a:r>
              <a:rPr lang="en" sz="1000" b="1" u="sng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601" name="Google Shape;601;p18"/>
          <p:cNvSpPr txBox="1">
            <a:spLocks noGrp="1"/>
          </p:cNvSpPr>
          <p:nvPr>
            <p:ph type="title" idx="4294967295"/>
          </p:nvPr>
        </p:nvSpPr>
        <p:spPr>
          <a:xfrm>
            <a:off x="1084176" y="3610636"/>
            <a:ext cx="18423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aleway"/>
                <a:ea typeface="Raleway"/>
                <a:cs typeface="Raleway"/>
                <a:sym typeface="Raleway"/>
              </a:rPr>
              <a:t>TEAM 4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2" name="Google Shape;602;p18"/>
          <p:cNvSpPr txBox="1">
            <a:spLocks noGrp="1"/>
          </p:cNvSpPr>
          <p:nvPr>
            <p:ph type="title" idx="4294967295"/>
          </p:nvPr>
        </p:nvSpPr>
        <p:spPr>
          <a:xfrm>
            <a:off x="1084176" y="2856307"/>
            <a:ext cx="18423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aleway"/>
                <a:ea typeface="Raleway"/>
                <a:cs typeface="Raleway"/>
                <a:sym typeface="Raleway"/>
              </a:rPr>
              <a:t>TEAM 3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3" name="Google Shape;603;p18"/>
          <p:cNvSpPr txBox="1">
            <a:spLocks noGrp="1"/>
          </p:cNvSpPr>
          <p:nvPr>
            <p:ph type="title" idx="4294967295"/>
          </p:nvPr>
        </p:nvSpPr>
        <p:spPr>
          <a:xfrm>
            <a:off x="1084176" y="2101979"/>
            <a:ext cx="18423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aleway"/>
                <a:ea typeface="Raleway"/>
                <a:cs typeface="Raleway"/>
                <a:sym typeface="Raleway"/>
              </a:rPr>
              <a:t>TEAM 2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4" name="Google Shape;604;p18"/>
          <p:cNvSpPr txBox="1">
            <a:spLocks noGrp="1"/>
          </p:cNvSpPr>
          <p:nvPr>
            <p:ph type="title" idx="4294967295"/>
          </p:nvPr>
        </p:nvSpPr>
        <p:spPr>
          <a:xfrm>
            <a:off x="1084176" y="1347650"/>
            <a:ext cx="18423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TEAM 1 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5" name="Google Shape;605;p18"/>
          <p:cNvSpPr txBox="1"/>
          <p:nvPr/>
        </p:nvSpPr>
        <p:spPr>
          <a:xfrm>
            <a:off x="1084176" y="3835400"/>
            <a:ext cx="18423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Earth has life</a:t>
            </a:r>
            <a:endParaRPr sz="120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606" name="Google Shape;606;p18"/>
          <p:cNvSpPr txBox="1"/>
          <p:nvPr/>
        </p:nvSpPr>
        <p:spPr>
          <a:xfrm>
            <a:off x="1084176" y="3081071"/>
            <a:ext cx="18423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Venus is very hot</a:t>
            </a:r>
            <a:endParaRPr sz="1200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607" name="Google Shape;607;p18"/>
          <p:cNvSpPr txBox="1"/>
          <p:nvPr/>
        </p:nvSpPr>
        <p:spPr>
          <a:xfrm>
            <a:off x="1084176" y="2326743"/>
            <a:ext cx="18423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Mercury is small</a:t>
            </a:r>
            <a:endParaRPr sz="1200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608" name="Google Shape;608;p18"/>
          <p:cNvSpPr txBox="1"/>
          <p:nvPr/>
        </p:nvSpPr>
        <p:spPr>
          <a:xfrm>
            <a:off x="1084176" y="1572414"/>
            <a:ext cx="18423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Mars is very cold</a:t>
            </a:r>
            <a:endParaRPr sz="1200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609" name="Google Shape;609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Google Shape;215;p13">
            <a:extLst>
              <a:ext uri="{FF2B5EF4-FFF2-40B4-BE49-F238E27FC236}">
                <a16:creationId xmlns:a16="http://schemas.microsoft.com/office/drawing/2014/main" id="{E351DCB5-F7C0-C1D2-8490-01F766D13ABC}"/>
              </a:ext>
            </a:extLst>
          </p:cNvPr>
          <p:cNvSpPr txBox="1">
            <a:spLocks/>
          </p:cNvSpPr>
          <p:nvPr/>
        </p:nvSpPr>
        <p:spPr>
          <a:xfrm>
            <a:off x="360420" y="42904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INTRODUZIONE</a:t>
            </a:r>
          </a:p>
        </p:txBody>
      </p:sp>
      <p:sp>
        <p:nvSpPr>
          <p:cNvPr id="10" name="Google Shape;215;p13">
            <a:extLst>
              <a:ext uri="{FF2B5EF4-FFF2-40B4-BE49-F238E27FC236}">
                <a16:creationId xmlns:a16="http://schemas.microsoft.com/office/drawing/2014/main" id="{B5D4FCCE-E4AF-D147-A012-E8846818A466}"/>
              </a:ext>
            </a:extLst>
          </p:cNvPr>
          <p:cNvSpPr txBox="1">
            <a:spLocks/>
          </p:cNvSpPr>
          <p:nvPr/>
        </p:nvSpPr>
        <p:spPr>
          <a:xfrm>
            <a:off x="712945" y="1023822"/>
            <a:ext cx="4125755" cy="100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 Videogiochi 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assumono comportamenti e configurazioni complesse</a:t>
            </a:r>
          </a:p>
        </p:txBody>
      </p:sp>
      <p:sp>
        <p:nvSpPr>
          <p:cNvPr id="11" name="Google Shape;215;p13">
            <a:extLst>
              <a:ext uri="{FF2B5EF4-FFF2-40B4-BE49-F238E27FC236}">
                <a16:creationId xmlns:a16="http://schemas.microsoft.com/office/drawing/2014/main" id="{7F73AE35-B7D1-8C43-9BC4-8E1E3D5F0304}"/>
              </a:ext>
            </a:extLst>
          </p:cNvPr>
          <p:cNvSpPr txBox="1">
            <a:spLocks/>
          </p:cNvSpPr>
          <p:nvPr/>
        </p:nvSpPr>
        <p:spPr>
          <a:xfrm>
            <a:off x="866770" y="2082405"/>
            <a:ext cx="4755400" cy="195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Ambientazioni mutevoli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Interazioni in un ambiente dinamico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Presenza di NPC (personaggi non giocanti) capaci di interagire</a:t>
            </a:r>
          </a:p>
        </p:txBody>
      </p:sp>
      <p:sp>
        <p:nvSpPr>
          <p:cNvPr id="12" name="Google Shape;215;p13">
            <a:extLst>
              <a:ext uri="{FF2B5EF4-FFF2-40B4-BE49-F238E27FC236}">
                <a16:creationId xmlns:a16="http://schemas.microsoft.com/office/drawing/2014/main" id="{FD14F4DD-4E16-8A42-A307-4FC425613355}"/>
              </a:ext>
            </a:extLst>
          </p:cNvPr>
          <p:cNvSpPr txBox="1">
            <a:spLocks/>
          </p:cNvSpPr>
          <p:nvPr/>
        </p:nvSpPr>
        <p:spPr>
          <a:xfrm>
            <a:off x="1141090" y="3668829"/>
            <a:ext cx="2538393" cy="854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Possono collaborare</a:t>
            </a:r>
          </a:p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endParaRPr lang="it-IT" sz="800" b="0" dirty="0">
              <a:solidFill>
                <a:srgbClr val="3B78D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Sono in competizione</a:t>
            </a:r>
          </a:p>
        </p:txBody>
      </p:sp>
      <p:pic>
        <p:nvPicPr>
          <p:cNvPr id="4" name="Immagine 3" descr="Immagine che contiene schizzo, disegno, schermata, cartone animato&#10;&#10;Descrizione generata automaticamente">
            <a:extLst>
              <a:ext uri="{FF2B5EF4-FFF2-40B4-BE49-F238E27FC236}">
                <a16:creationId xmlns:a16="http://schemas.microsoft.com/office/drawing/2014/main" id="{B5A356CE-1FF8-C2A5-9EEE-1DB2F4A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490" y="1207878"/>
            <a:ext cx="2559733" cy="2559733"/>
          </a:xfrm>
          <a:prstGeom prst="roundRect">
            <a:avLst>
              <a:gd name="adj" fmla="val 4511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3" name="Immagine 2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C3A89E9B-4219-9368-7B02-5B0A1ECCBD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74" t="6156" r="21346" b="17073"/>
          <a:stretch/>
        </p:blipFill>
        <p:spPr>
          <a:xfrm>
            <a:off x="601143" y="1153254"/>
            <a:ext cx="4946630" cy="3644985"/>
          </a:xfrm>
          <a:prstGeom prst="roundRect">
            <a:avLst>
              <a:gd name="adj" fmla="val 3772"/>
            </a:avLst>
          </a:prstGeom>
        </p:spPr>
      </p:pic>
      <p:pic>
        <p:nvPicPr>
          <p:cNvPr id="4" name="Immagine 3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8238B424-B9ED-E962-966B-0D20750305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074" t="6156" r="21346" b="17073"/>
          <a:stretch/>
        </p:blipFill>
        <p:spPr>
          <a:xfrm>
            <a:off x="601143" y="1153255"/>
            <a:ext cx="4946629" cy="3644984"/>
          </a:xfrm>
          <a:prstGeom prst="roundRect">
            <a:avLst>
              <a:gd name="adj" fmla="val 3669"/>
            </a:avLst>
          </a:prstGeom>
        </p:spPr>
      </p:pic>
      <p:sp>
        <p:nvSpPr>
          <p:cNvPr id="6" name="Esplosione 1 4">
            <a:extLst>
              <a:ext uri="{FF2B5EF4-FFF2-40B4-BE49-F238E27FC236}">
                <a16:creationId xmlns:a16="http://schemas.microsoft.com/office/drawing/2014/main" id="{42CEB484-99BB-B6D8-D761-54CEA5CE89B2}"/>
              </a:ext>
            </a:extLst>
          </p:cNvPr>
          <p:cNvSpPr/>
          <p:nvPr/>
        </p:nvSpPr>
        <p:spPr>
          <a:xfrm>
            <a:off x="1152732" y="1679227"/>
            <a:ext cx="552169" cy="627880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1AA70303-93BA-7203-65EF-8F5FC65D58EB}"/>
              </a:ext>
            </a:extLst>
          </p:cNvPr>
          <p:cNvCxnSpPr>
            <a:cxnSpLocks/>
          </p:cNvCxnSpPr>
          <p:nvPr/>
        </p:nvCxnSpPr>
        <p:spPr>
          <a:xfrm flipH="1">
            <a:off x="2069093" y="1993166"/>
            <a:ext cx="1343616" cy="1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E786F93C-9645-6FA5-1B3E-E8E941DFEA2B}"/>
              </a:ext>
            </a:extLst>
          </p:cNvPr>
          <p:cNvCxnSpPr>
            <a:cxnSpLocks/>
          </p:cNvCxnSpPr>
          <p:nvPr/>
        </p:nvCxnSpPr>
        <p:spPr>
          <a:xfrm flipH="1" flipV="1">
            <a:off x="3480086" y="2005413"/>
            <a:ext cx="933172" cy="1207884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o 9">
            <a:extLst>
              <a:ext uri="{FF2B5EF4-FFF2-40B4-BE49-F238E27FC236}">
                <a16:creationId xmlns:a16="http://schemas.microsoft.com/office/drawing/2014/main" id="{E59E1C07-E9CF-B167-CC62-1CA95CAABB82}"/>
              </a:ext>
            </a:extLst>
          </p:cNvPr>
          <p:cNvGrpSpPr/>
          <p:nvPr/>
        </p:nvGrpSpPr>
        <p:grpSpPr>
          <a:xfrm>
            <a:off x="998539" y="1350306"/>
            <a:ext cx="4148966" cy="2459759"/>
            <a:chOff x="1135823" y="894352"/>
            <a:chExt cx="4148966" cy="2459759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AAA3461-361E-63D3-01AC-2DFE81B5E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53593" y="894352"/>
              <a:ext cx="864205" cy="1285720"/>
            </a:xfrm>
            <a:prstGeom prst="rect">
              <a:avLst/>
            </a:prstGeom>
            <a:noFill/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06E5A065-F576-CA2D-7E6D-2A9EAB641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09946" y="1545914"/>
              <a:ext cx="681345" cy="1003300"/>
            </a:xfrm>
            <a:prstGeom prst="rect">
              <a:avLst/>
            </a:prstGeom>
            <a:noFill/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8BA181A5-F713-2C6A-90A3-D8B621927D36}"/>
                </a:ext>
              </a:extLst>
            </p:cNvPr>
            <p:cNvSpPr txBox="1"/>
            <p:nvPr/>
          </p:nvSpPr>
          <p:spPr>
            <a:xfrm>
              <a:off x="4190929" y="2892446"/>
              <a:ext cx="10938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b="1" dirty="0">
                  <a:solidFill>
                    <a:srgbClr val="105C88"/>
                  </a:solidFill>
                </a:rPr>
                <a:t>Giocatore umano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E1626C6F-5587-D5F3-FCED-926FFF4084A4}"/>
                </a:ext>
              </a:extLst>
            </p:cNvPr>
            <p:cNvSpPr txBox="1"/>
            <p:nvPr/>
          </p:nvSpPr>
          <p:spPr>
            <a:xfrm>
              <a:off x="1135823" y="1084773"/>
              <a:ext cx="860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b="1" dirty="0">
                  <a:solidFill>
                    <a:srgbClr val="105C88"/>
                  </a:solidFill>
                </a:rPr>
                <a:t>NPC</a:t>
              </a:r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5C0CDCC-E2F1-DE2E-2D9E-A2FFBFCC3704}"/>
              </a:ext>
            </a:extLst>
          </p:cNvPr>
          <p:cNvSpPr txBox="1"/>
          <p:nvPr/>
        </p:nvSpPr>
        <p:spPr>
          <a:xfrm>
            <a:off x="601143" y="328451"/>
            <a:ext cx="4228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GIOCHI A SOMMA ZERO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 la vincita di un partecipante equivale alla perdita dell’al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tro</a:t>
            </a:r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9029E35-C46E-9485-0FD2-F0314EA4ED76}"/>
              </a:ext>
            </a:extLst>
          </p:cNvPr>
          <p:cNvSpPr txBox="1"/>
          <p:nvPr/>
        </p:nvSpPr>
        <p:spPr>
          <a:xfrm>
            <a:off x="5616737" y="1153254"/>
            <a:ext cx="30414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Come agisce un 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Giocatore umano</a:t>
            </a:r>
            <a:endParaRPr lang="it-IT" sz="1800" dirty="0"/>
          </a:p>
        </p:txBody>
      </p:sp>
      <p:sp>
        <p:nvSpPr>
          <p:cNvPr id="15" name="Google Shape;215;p13">
            <a:extLst>
              <a:ext uri="{FF2B5EF4-FFF2-40B4-BE49-F238E27FC236}">
                <a16:creationId xmlns:a16="http://schemas.microsoft.com/office/drawing/2014/main" id="{2AFE50CB-ABD8-DAD6-F524-636B5DCCFC0F}"/>
              </a:ext>
            </a:extLst>
          </p:cNvPr>
          <p:cNvSpPr txBox="1">
            <a:spLocks/>
          </p:cNvSpPr>
          <p:nvPr/>
        </p:nvSpPr>
        <p:spPr>
          <a:xfrm>
            <a:off x="5653305" y="1996289"/>
            <a:ext cx="3319245" cy="260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Osserva la configurazione di gioco</a:t>
            </a:r>
          </a:p>
          <a:p>
            <a:pPr marL="285750" indent="-285750"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Sfrutta la sua conoscenza sul gioco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Prende una sequenza di decisioni ottimali</a:t>
            </a:r>
          </a:p>
          <a:p>
            <a:pPr marL="285750" indent="-285750">
              <a:buSzPct val="180000"/>
              <a:buFont typeface="Arial" panose="020B0604020202020204" pitchFamily="34" charset="0"/>
              <a:buChar char="•"/>
            </a:pP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23F698C7-34A0-89CF-27CA-9C9EB4367A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074" t="6156" r="21346" b="17073"/>
          <a:stretch/>
        </p:blipFill>
        <p:spPr>
          <a:xfrm>
            <a:off x="601143" y="1153255"/>
            <a:ext cx="4946629" cy="3644984"/>
          </a:xfrm>
          <a:prstGeom prst="roundRect">
            <a:avLst>
              <a:gd name="adj" fmla="val 3669"/>
            </a:avLst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3F316DB-6B14-D947-9555-95B98BDE6661}"/>
              </a:ext>
            </a:extLst>
          </p:cNvPr>
          <p:cNvCxnSpPr>
            <a:cxnSpLocks/>
          </p:cNvCxnSpPr>
          <p:nvPr/>
        </p:nvCxnSpPr>
        <p:spPr>
          <a:xfrm flipV="1">
            <a:off x="1554339" y="1788899"/>
            <a:ext cx="1367327" cy="45134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320E645-288D-865A-44EA-E965435E2EED}"/>
              </a:ext>
            </a:extLst>
          </p:cNvPr>
          <p:cNvCxnSpPr>
            <a:cxnSpLocks/>
          </p:cNvCxnSpPr>
          <p:nvPr/>
        </p:nvCxnSpPr>
        <p:spPr>
          <a:xfrm>
            <a:off x="1554339" y="2240239"/>
            <a:ext cx="1367327" cy="56274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3E0D25B-AE22-5048-469A-F64CD67DD00D}"/>
              </a:ext>
            </a:extLst>
          </p:cNvPr>
          <p:cNvCxnSpPr>
            <a:cxnSpLocks/>
          </p:cNvCxnSpPr>
          <p:nvPr/>
        </p:nvCxnSpPr>
        <p:spPr>
          <a:xfrm>
            <a:off x="1554339" y="2211812"/>
            <a:ext cx="219938" cy="744703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CB04792-6665-9996-83D9-55854A15FE7E}"/>
              </a:ext>
            </a:extLst>
          </p:cNvPr>
          <p:cNvSpPr txBox="1"/>
          <p:nvPr/>
        </p:nvSpPr>
        <p:spPr>
          <a:xfrm rot="2386347">
            <a:off x="1575111" y="2162708"/>
            <a:ext cx="860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FF0000"/>
                </a:solidFill>
              </a:rPr>
              <a:t>…</a:t>
            </a:r>
          </a:p>
        </p:txBody>
      </p:sp>
      <p:grpSp>
        <p:nvGrpSpPr>
          <p:cNvPr id="586" name="Gruppo 585">
            <a:extLst>
              <a:ext uri="{FF2B5EF4-FFF2-40B4-BE49-F238E27FC236}">
                <a16:creationId xmlns:a16="http://schemas.microsoft.com/office/drawing/2014/main" id="{0F480ADC-7D99-DCDF-2EB1-C42C21418953}"/>
              </a:ext>
            </a:extLst>
          </p:cNvPr>
          <p:cNvGrpSpPr/>
          <p:nvPr/>
        </p:nvGrpSpPr>
        <p:grpSpPr>
          <a:xfrm>
            <a:off x="943784" y="2603487"/>
            <a:ext cx="860554" cy="1005273"/>
            <a:chOff x="943784" y="2527287"/>
            <a:chExt cx="860554" cy="1005273"/>
          </a:xfrm>
        </p:grpSpPr>
        <p:pic>
          <p:nvPicPr>
            <p:cNvPr id="35" name="Immagine 34" descr="Immagine che contiene nero, oscurità">
              <a:extLst>
                <a:ext uri="{FF2B5EF4-FFF2-40B4-BE49-F238E27FC236}">
                  <a16:creationId xmlns:a16="http://schemas.microsoft.com/office/drawing/2014/main" id="{B0FE039F-D9A5-28E6-5FFE-7B173856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33388" y="2529260"/>
              <a:ext cx="681346" cy="1003300"/>
            </a:xfrm>
            <a:prstGeom prst="rect">
              <a:avLst/>
            </a:prstGeom>
          </p:spPr>
        </p:pic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EF4CD3B5-1D90-9371-8021-335ABD7E01DC}"/>
                </a:ext>
              </a:extLst>
            </p:cNvPr>
            <p:cNvSpPr txBox="1"/>
            <p:nvPr/>
          </p:nvSpPr>
          <p:spPr>
            <a:xfrm>
              <a:off x="943784" y="2527287"/>
              <a:ext cx="860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 b="1" dirty="0">
                  <a:solidFill>
                    <a:srgbClr val="105C88"/>
                  </a:solidFill>
                </a:rPr>
                <a:t>?</a:t>
              </a:r>
            </a:p>
          </p:txBody>
        </p:sp>
      </p:grpSp>
      <p:sp>
        <p:nvSpPr>
          <p:cNvPr id="58" name="Google Shape;614;p19">
            <a:extLst>
              <a:ext uri="{FF2B5EF4-FFF2-40B4-BE49-F238E27FC236}">
                <a16:creationId xmlns:a16="http://schemas.microsoft.com/office/drawing/2014/main" id="{0EDC840A-BCCE-0C5B-772E-AE701EB6BE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577" name="CasellaDiTesto 576">
            <a:extLst>
              <a:ext uri="{FF2B5EF4-FFF2-40B4-BE49-F238E27FC236}">
                <a16:creationId xmlns:a16="http://schemas.microsoft.com/office/drawing/2014/main" id="{A7D45938-DDA3-069C-9B59-00B320D68400}"/>
              </a:ext>
            </a:extLst>
          </p:cNvPr>
          <p:cNvSpPr txBox="1"/>
          <p:nvPr/>
        </p:nvSpPr>
        <p:spPr>
          <a:xfrm>
            <a:off x="4053645" y="3348400"/>
            <a:ext cx="109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</a:rPr>
              <a:t>Giocatore umano</a:t>
            </a:r>
          </a:p>
        </p:txBody>
      </p:sp>
      <p:sp>
        <p:nvSpPr>
          <p:cNvPr id="579" name="CasellaDiTesto 578">
            <a:extLst>
              <a:ext uri="{FF2B5EF4-FFF2-40B4-BE49-F238E27FC236}">
                <a16:creationId xmlns:a16="http://schemas.microsoft.com/office/drawing/2014/main" id="{0A303073-2E86-1DE0-4098-2AC243B769F2}"/>
              </a:ext>
            </a:extLst>
          </p:cNvPr>
          <p:cNvSpPr txBox="1"/>
          <p:nvPr/>
        </p:nvSpPr>
        <p:spPr>
          <a:xfrm>
            <a:off x="998539" y="1540727"/>
            <a:ext cx="86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</a:rPr>
              <a:t>NPC</a:t>
            </a:r>
          </a:p>
        </p:txBody>
      </p:sp>
      <p:sp>
        <p:nvSpPr>
          <p:cNvPr id="581" name="CasellaDiTesto 580">
            <a:extLst>
              <a:ext uri="{FF2B5EF4-FFF2-40B4-BE49-F238E27FC236}">
                <a16:creationId xmlns:a16="http://schemas.microsoft.com/office/drawing/2014/main" id="{CADBA828-5A73-AA30-E5B0-2EE073530FC3}"/>
              </a:ext>
            </a:extLst>
          </p:cNvPr>
          <p:cNvSpPr txBox="1"/>
          <p:nvPr/>
        </p:nvSpPr>
        <p:spPr>
          <a:xfrm>
            <a:off x="601143" y="328451"/>
            <a:ext cx="4228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GIOCHI A SOMMA ZERO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 la vincita di un partecipante equivale alla perdita dell’al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tro</a:t>
            </a:r>
            <a:endParaRPr lang="it-IT" dirty="0"/>
          </a:p>
        </p:txBody>
      </p:sp>
      <p:sp>
        <p:nvSpPr>
          <p:cNvPr id="582" name="CasellaDiTesto 581">
            <a:extLst>
              <a:ext uri="{FF2B5EF4-FFF2-40B4-BE49-F238E27FC236}">
                <a16:creationId xmlns:a16="http://schemas.microsoft.com/office/drawing/2014/main" id="{14726CD3-CDB7-2A1B-05D7-934372E60C12}"/>
              </a:ext>
            </a:extLst>
          </p:cNvPr>
          <p:cNvSpPr txBox="1"/>
          <p:nvPr/>
        </p:nvSpPr>
        <p:spPr>
          <a:xfrm>
            <a:off x="5663762" y="1081656"/>
            <a:ext cx="28115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Come codifichiamo le regole di un 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NPC</a:t>
            </a:r>
            <a:r>
              <a:rPr lang="it-IT" sz="20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  <a:endParaRPr lang="it-IT" sz="2000" dirty="0"/>
          </a:p>
        </p:txBody>
      </p:sp>
      <p:sp>
        <p:nvSpPr>
          <p:cNvPr id="583" name="Google Shape;215;p13">
            <a:extLst>
              <a:ext uri="{FF2B5EF4-FFF2-40B4-BE49-F238E27FC236}">
                <a16:creationId xmlns:a16="http://schemas.microsoft.com/office/drawing/2014/main" id="{2C963062-3B09-14BC-5B49-4CDC739015F4}"/>
              </a:ext>
            </a:extLst>
          </p:cNvPr>
          <p:cNvSpPr txBox="1">
            <a:spLocks/>
          </p:cNvSpPr>
          <p:nvPr/>
        </p:nvSpPr>
        <p:spPr>
          <a:xfrm>
            <a:off x="5681028" y="1881875"/>
            <a:ext cx="3319245" cy="260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Potrebbe effettuare infinite azioni</a:t>
            </a:r>
          </a:p>
          <a:p>
            <a:pPr marL="285750" indent="-285750"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Qual è la sequenza di azioni più vantaggiosa per la vittoria?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Ambienti e interazioni complesse (diverse configurazioni)</a:t>
            </a:r>
          </a:p>
          <a:p>
            <a:pPr marL="285750" indent="-285750">
              <a:buSzPct val="180000"/>
              <a:buFont typeface="Arial" panose="020B0604020202020204" pitchFamily="34" charset="0"/>
              <a:buChar char="•"/>
            </a:pP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6394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>
          <a:extLst>
            <a:ext uri="{FF2B5EF4-FFF2-40B4-BE49-F238E27FC236}">
              <a16:creationId xmlns:a16="http://schemas.microsoft.com/office/drawing/2014/main" id="{264D66F3-51CC-2F1D-579E-987290463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8A7FDC1-52A0-870B-D602-3D509959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478" y="1111447"/>
            <a:ext cx="2720662" cy="2036910"/>
          </a:xfrm>
          <a:prstGeom prst="roundRect">
            <a:avLst>
              <a:gd name="adj" fmla="val 10120"/>
            </a:avLst>
          </a:prstGeom>
        </p:spPr>
      </p:pic>
      <p:sp>
        <p:nvSpPr>
          <p:cNvPr id="244" name="Google Shape;244;p15">
            <a:extLst>
              <a:ext uri="{FF2B5EF4-FFF2-40B4-BE49-F238E27FC236}">
                <a16:creationId xmlns:a16="http://schemas.microsoft.com/office/drawing/2014/main" id="{4454CEDA-5AC4-51D8-DE9C-A1411A5794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Google Shape;215;p13">
            <a:extLst>
              <a:ext uri="{FF2B5EF4-FFF2-40B4-BE49-F238E27FC236}">
                <a16:creationId xmlns:a16="http://schemas.microsoft.com/office/drawing/2014/main" id="{ABCC8001-39E0-1BEC-409E-74A5DA0B79E6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MODELLI TRADIZIONALI - (FSM)</a:t>
            </a:r>
          </a:p>
        </p:txBody>
      </p:sp>
      <p:sp>
        <p:nvSpPr>
          <p:cNvPr id="6" name="Google Shape;215;p13">
            <a:extLst>
              <a:ext uri="{FF2B5EF4-FFF2-40B4-BE49-F238E27FC236}">
                <a16:creationId xmlns:a16="http://schemas.microsoft.com/office/drawing/2014/main" id="{7B00F2DA-12A9-D0EA-8A22-31CAED6A2D24}"/>
              </a:ext>
            </a:extLst>
          </p:cNvPr>
          <p:cNvSpPr txBox="1">
            <a:spLocks/>
          </p:cNvSpPr>
          <p:nvPr/>
        </p:nvSpPr>
        <p:spPr>
          <a:xfrm>
            <a:off x="268790" y="723106"/>
            <a:ext cx="5941510" cy="112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Automi a stati finiti(FSM) 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rappresentazione strutturata del comportamento NPC</a:t>
            </a:r>
          </a:p>
        </p:txBody>
      </p:sp>
      <p:sp>
        <p:nvSpPr>
          <p:cNvPr id="13" name="Google Shape;215;p13">
            <a:extLst>
              <a:ext uri="{FF2B5EF4-FFF2-40B4-BE49-F238E27FC236}">
                <a16:creationId xmlns:a16="http://schemas.microsoft.com/office/drawing/2014/main" id="{471D8DB2-7E56-1E70-BF19-81D6AA875443}"/>
              </a:ext>
            </a:extLst>
          </p:cNvPr>
          <p:cNvSpPr txBox="1">
            <a:spLocks/>
          </p:cNvSpPr>
          <p:nvPr/>
        </p:nvSpPr>
        <p:spPr>
          <a:xfrm>
            <a:off x="542449" y="1643713"/>
            <a:ext cx="4755400" cy="1504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Scompone in stati i comportamenti che l’NPC può adottare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Assume stati diversi in base ai trigger(</a:t>
            </a: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Low HP, Player </a:t>
            </a:r>
            <a:r>
              <a:rPr lang="it-IT" sz="1400" b="0" dirty="0" err="1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attacks</a:t>
            </a: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it-IT" sz="1400" b="0" dirty="0" err="1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ecc</a:t>
            </a: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7AE2E66-9614-F7CC-6437-BFB46119B61A}"/>
              </a:ext>
            </a:extLst>
          </p:cNvPr>
          <p:cNvGrpSpPr/>
          <p:nvPr/>
        </p:nvGrpSpPr>
        <p:grpSpPr>
          <a:xfrm>
            <a:off x="268790" y="3080485"/>
            <a:ext cx="3493733" cy="1533979"/>
            <a:chOff x="268790" y="3080485"/>
            <a:chExt cx="3493733" cy="1533979"/>
          </a:xfrm>
        </p:grpSpPr>
        <p:sp>
          <p:nvSpPr>
            <p:cNvPr id="7" name="Google Shape;215;p13">
              <a:extLst>
                <a:ext uri="{FF2B5EF4-FFF2-40B4-BE49-F238E27FC236}">
                  <a16:creationId xmlns:a16="http://schemas.microsoft.com/office/drawing/2014/main" id="{DED405B0-EECB-A6A5-D8EA-3BF6A493DB96}"/>
                </a:ext>
              </a:extLst>
            </p:cNvPr>
            <p:cNvSpPr txBox="1">
              <a:spLocks/>
            </p:cNvSpPr>
            <p:nvPr/>
          </p:nvSpPr>
          <p:spPr>
            <a:xfrm>
              <a:off x="268790" y="3080485"/>
              <a:ext cx="1929853" cy="51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PRO: </a:t>
              </a:r>
            </a:p>
          </p:txBody>
        </p:sp>
        <p:sp>
          <p:nvSpPr>
            <p:cNvPr id="14" name="Google Shape;215;p13">
              <a:extLst>
                <a:ext uri="{FF2B5EF4-FFF2-40B4-BE49-F238E27FC236}">
                  <a16:creationId xmlns:a16="http://schemas.microsoft.com/office/drawing/2014/main" id="{4F971D1E-ED97-252D-CFE8-7DA1DA33A7C6}"/>
                </a:ext>
              </a:extLst>
            </p:cNvPr>
            <p:cNvSpPr txBox="1">
              <a:spLocks/>
            </p:cNvSpPr>
            <p:nvPr/>
          </p:nvSpPr>
          <p:spPr>
            <a:xfrm>
              <a:off x="542449" y="3459248"/>
              <a:ext cx="3220074" cy="1155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Sono semplici da implementare</a:t>
              </a: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Rappresentazione comprensibile</a:t>
              </a: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Testing semplice</a:t>
              </a: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04DC1A4-416E-131E-DCE0-4CCDDC00EA32}"/>
              </a:ext>
            </a:extLst>
          </p:cNvPr>
          <p:cNvGrpSpPr/>
          <p:nvPr/>
        </p:nvGrpSpPr>
        <p:grpSpPr>
          <a:xfrm>
            <a:off x="3922740" y="3066021"/>
            <a:ext cx="3289907" cy="1778122"/>
            <a:chOff x="4050930" y="3066021"/>
            <a:chExt cx="3289907" cy="1778122"/>
          </a:xfrm>
        </p:grpSpPr>
        <p:sp>
          <p:nvSpPr>
            <p:cNvPr id="15" name="Google Shape;215;p13">
              <a:extLst>
                <a:ext uri="{FF2B5EF4-FFF2-40B4-BE49-F238E27FC236}">
                  <a16:creationId xmlns:a16="http://schemas.microsoft.com/office/drawing/2014/main" id="{09285695-CA60-E268-B38B-1D88A2FB3112}"/>
                </a:ext>
              </a:extLst>
            </p:cNvPr>
            <p:cNvSpPr txBox="1">
              <a:spLocks/>
            </p:cNvSpPr>
            <p:nvPr/>
          </p:nvSpPr>
          <p:spPr>
            <a:xfrm>
              <a:off x="4050930" y="3066021"/>
              <a:ext cx="1318115" cy="51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CONTRO: </a:t>
              </a:r>
            </a:p>
          </p:txBody>
        </p:sp>
        <p:sp>
          <p:nvSpPr>
            <p:cNvPr id="18" name="Google Shape;215;p13">
              <a:extLst>
                <a:ext uri="{FF2B5EF4-FFF2-40B4-BE49-F238E27FC236}">
                  <a16:creationId xmlns:a16="http://schemas.microsoft.com/office/drawing/2014/main" id="{B6AAF5C1-8CF9-E917-D68A-D2980E6CD5AE}"/>
                </a:ext>
              </a:extLst>
            </p:cNvPr>
            <p:cNvSpPr txBox="1">
              <a:spLocks/>
            </p:cNvSpPr>
            <p:nvPr/>
          </p:nvSpPr>
          <p:spPr>
            <a:xfrm>
              <a:off x="4314349" y="3339499"/>
              <a:ext cx="3026488" cy="1504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Spaghetti </a:t>
              </a:r>
              <a:r>
                <a:rPr lang="it-IT" sz="1400" b="0" dirty="0" err="1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logic</a:t>
              </a:r>
              <a:endPara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Eccessiva semplificazione dei comportamenti/rigidità</a:t>
              </a: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Produce comportamenti con pattern prevedibili e meccanici</a:t>
              </a:r>
            </a:p>
            <a:p>
              <a:pPr>
                <a:buSzPct val="160000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05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62E747A8-738C-F358-4E7C-CFB7BD501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083C0ECB-88E4-37BC-9D28-566FAFA16B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1D72C406-669D-B252-12BA-C4469D50D896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REINFORCEMENT LEARNING</a:t>
            </a:r>
          </a:p>
        </p:txBody>
      </p:sp>
      <p:pic>
        <p:nvPicPr>
          <p:cNvPr id="4" name="Immagine 3" descr="Immagine che contiene testo, diagramma, Carattere, schizzo&#10;&#10;Descrizione generata automaticamente">
            <a:extLst>
              <a:ext uri="{FF2B5EF4-FFF2-40B4-BE49-F238E27FC236}">
                <a16:creationId xmlns:a16="http://schemas.microsoft.com/office/drawing/2014/main" id="{E4DB4878-9EE4-5494-D2C2-E495F80D1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833" y="920833"/>
            <a:ext cx="2793951" cy="1843867"/>
          </a:xfrm>
          <a:prstGeom prst="roundRect">
            <a:avLst>
              <a:gd name="adj" fmla="val 7951"/>
            </a:avLst>
          </a:prstGeom>
        </p:spPr>
      </p:pic>
      <p:sp>
        <p:nvSpPr>
          <p:cNvPr id="5" name="Google Shape;215;p13">
            <a:extLst>
              <a:ext uri="{FF2B5EF4-FFF2-40B4-BE49-F238E27FC236}">
                <a16:creationId xmlns:a16="http://schemas.microsoft.com/office/drawing/2014/main" id="{9C8A1604-BBCB-2727-D5CE-B80CFB7E1BBD}"/>
              </a:ext>
            </a:extLst>
          </p:cNvPr>
          <p:cNvSpPr txBox="1">
            <a:spLocks/>
          </p:cNvSpPr>
          <p:nvPr/>
        </p:nvSpPr>
        <p:spPr>
          <a:xfrm>
            <a:off x="373565" y="704055"/>
            <a:ext cx="5274760" cy="128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Apprendimento RL 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basato su un equilibrio fondamentale nei processi decisionali </a:t>
            </a:r>
            <a:endParaRPr lang="it-IT" sz="800" dirty="0"/>
          </a:p>
          <a:p>
            <a:endParaRPr lang="it-IT" sz="1800" b="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215;p13">
            <a:extLst>
              <a:ext uri="{FF2B5EF4-FFF2-40B4-BE49-F238E27FC236}">
                <a16:creationId xmlns:a16="http://schemas.microsoft.com/office/drawing/2014/main" id="{2981CDF7-A1A4-0C35-8D67-BC0EEF30F41A}"/>
              </a:ext>
            </a:extLst>
          </p:cNvPr>
          <p:cNvSpPr txBox="1">
            <a:spLocks/>
          </p:cNvSpPr>
          <p:nvPr/>
        </p:nvSpPr>
        <p:spPr>
          <a:xfrm>
            <a:off x="360420" y="1694808"/>
            <a:ext cx="4755400" cy="128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Campionamento </a:t>
            </a: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esplorando l’ambiente (ricompense come feedback)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6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Sfruttamento</a:t>
            </a:r>
            <a:r>
              <a:rPr lang="it-IT" sz="1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della conoscenza attraverso la scelta migliore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215;p13">
            <a:extLst>
              <a:ext uri="{FF2B5EF4-FFF2-40B4-BE49-F238E27FC236}">
                <a16:creationId xmlns:a16="http://schemas.microsoft.com/office/drawing/2014/main" id="{3DF7A5FE-139B-D483-52C3-8378E66B5B75}"/>
              </a:ext>
            </a:extLst>
          </p:cNvPr>
          <p:cNvSpPr txBox="1">
            <a:spLocks/>
          </p:cNvSpPr>
          <p:nvPr/>
        </p:nvSpPr>
        <p:spPr>
          <a:xfrm>
            <a:off x="691534" y="3011049"/>
            <a:ext cx="4475555" cy="104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Una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Policy </a:t>
            </a:r>
            <a:r>
              <a:rPr lang="el-GR" sz="2800" b="0" i="0" dirty="0">
                <a:solidFill>
                  <a:srgbClr val="183D63"/>
                </a:solidFill>
                <a:effectLst/>
                <a:latin typeface="Raleway" pitchFamily="2" charset="0"/>
              </a:rPr>
              <a:t>π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è una funzione che guida il processo decisionale:</a:t>
            </a:r>
            <a:endParaRPr lang="it-IT" sz="800" dirty="0"/>
          </a:p>
          <a:p>
            <a:endParaRPr lang="it-IT" sz="1800" b="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" name="Immagine 13" descr="Immagine che contiene Carattere, testo, calligrafia, bianco&#10;&#10;Descrizione generata automaticamente">
            <a:extLst>
              <a:ext uri="{FF2B5EF4-FFF2-40B4-BE49-F238E27FC236}">
                <a16:creationId xmlns:a16="http://schemas.microsoft.com/office/drawing/2014/main" id="{4074B0A1-2B9C-2D7B-9166-CF7A9C6A3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375" y="4068037"/>
            <a:ext cx="2859099" cy="78497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2BA10F78-12D7-D095-DF97-B720BC7FC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BF404167-0249-06D8-2423-12F3C1832C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6EDE22F4-5613-891E-4A86-9BD4C7119514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REINFORCEMENT LEARNING</a:t>
            </a:r>
          </a:p>
        </p:txBody>
      </p:sp>
      <p:sp>
        <p:nvSpPr>
          <p:cNvPr id="5" name="Google Shape;215;p13">
            <a:extLst>
              <a:ext uri="{FF2B5EF4-FFF2-40B4-BE49-F238E27FC236}">
                <a16:creationId xmlns:a16="http://schemas.microsoft.com/office/drawing/2014/main" id="{99462CAA-E32F-FC00-2D5A-C475D5F411B3}"/>
              </a:ext>
            </a:extLst>
          </p:cNvPr>
          <p:cNvSpPr txBox="1">
            <a:spLocks/>
          </p:cNvSpPr>
          <p:nvPr/>
        </p:nvSpPr>
        <p:spPr>
          <a:xfrm>
            <a:off x="360420" y="592525"/>
            <a:ext cx="5274760" cy="108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Addestramento basato sulla ricerca di una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policy ottimale </a:t>
            </a:r>
            <a:r>
              <a:rPr lang="el-GR" sz="2800" dirty="0">
                <a:solidFill>
                  <a:srgbClr val="183D63"/>
                </a:solidFill>
                <a:latin typeface="Raleway" pitchFamily="2" charset="0"/>
              </a:rPr>
              <a:t>π</a:t>
            </a:r>
            <a:r>
              <a:rPr lang="it-IT" sz="2800" dirty="0">
                <a:solidFill>
                  <a:srgbClr val="183D63"/>
                </a:solidFill>
                <a:latin typeface="Raleway" pitchFamily="2" charset="0"/>
              </a:rPr>
              <a:t>*</a:t>
            </a:r>
            <a:r>
              <a:rPr lang="it-IT" sz="2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lang="it-IT" sz="180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215;p13">
            <a:extLst>
              <a:ext uri="{FF2B5EF4-FFF2-40B4-BE49-F238E27FC236}">
                <a16:creationId xmlns:a16="http://schemas.microsoft.com/office/drawing/2014/main" id="{70DBE6B0-C7BE-D8E4-0CF3-59A502B773F9}"/>
              </a:ext>
            </a:extLst>
          </p:cNvPr>
          <p:cNvSpPr txBox="1">
            <a:spLocks/>
          </p:cNvSpPr>
          <p:nvPr/>
        </p:nvSpPr>
        <p:spPr>
          <a:xfrm>
            <a:off x="542449" y="1672414"/>
            <a:ext cx="4755400" cy="1966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Policy </a:t>
            </a:r>
            <a:r>
              <a:rPr lang="it-IT" sz="1800" b="0" dirty="0" err="1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Gradient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el-GR" sz="1800" dirty="0">
                <a:solidFill>
                  <a:srgbClr val="1054CD"/>
                </a:solidFill>
                <a:latin typeface="Raleway" pitchFamily="2" charset="0"/>
              </a:rPr>
              <a:t>π</a:t>
            </a:r>
            <a:r>
              <a:rPr lang="it-IT" sz="1800" dirty="0">
                <a:solidFill>
                  <a:srgbClr val="1054CD"/>
                </a:solidFill>
                <a:latin typeface="Raleway" pitchFamily="2" charset="0"/>
              </a:rPr>
              <a:t>*</a:t>
            </a: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 approssimata da una rete neurale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Aggiornamento parametri massimizzando funzione ricompensa cumulativa media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A446209C-E189-239B-498E-2F3B3D173244}"/>
              </a:ext>
            </a:extLst>
          </p:cNvPr>
          <p:cNvGrpSpPr/>
          <p:nvPr/>
        </p:nvGrpSpPr>
        <p:grpSpPr>
          <a:xfrm>
            <a:off x="843966" y="3702455"/>
            <a:ext cx="3648642" cy="927083"/>
            <a:chOff x="843966" y="3702455"/>
            <a:chExt cx="3648642" cy="927083"/>
          </a:xfrm>
        </p:grpSpPr>
        <p:sp>
          <p:nvSpPr>
            <p:cNvPr id="16" name="Google Shape;215;p13">
              <a:extLst>
                <a:ext uri="{FF2B5EF4-FFF2-40B4-BE49-F238E27FC236}">
                  <a16:creationId xmlns:a16="http://schemas.microsoft.com/office/drawing/2014/main" id="{6E6068A7-67C2-65EC-273A-17B8781523F9}"/>
                </a:ext>
              </a:extLst>
            </p:cNvPr>
            <p:cNvSpPr txBox="1">
              <a:spLocks/>
            </p:cNvSpPr>
            <p:nvPr/>
          </p:nvSpPr>
          <p:spPr>
            <a:xfrm>
              <a:off x="843966" y="3702455"/>
              <a:ext cx="1749038" cy="800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>
                <a:buSzPct val="160000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>
                <a:buSzPct val="160000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Caso continuo (traiettorie </a:t>
              </a:r>
            </a:p>
            <a:p>
              <a:pPr>
                <a:buSzPct val="160000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azione-stato)</a:t>
              </a:r>
            </a:p>
          </p:txBody>
        </p:sp>
        <p:pic>
          <p:nvPicPr>
            <p:cNvPr id="18" name="Immagine 17" descr="Immagine che contiene calligrafia, Carattere, testo, bianco&#10;&#10;Descrizione generata automaticamente">
              <a:extLst>
                <a:ext uri="{FF2B5EF4-FFF2-40B4-BE49-F238E27FC236}">
                  <a16:creationId xmlns:a16="http://schemas.microsoft.com/office/drawing/2014/main" id="{79CE3C7B-7324-F1F7-8F79-407F22079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4226" y="3864361"/>
              <a:ext cx="1988382" cy="765177"/>
            </a:xfrm>
            <a:prstGeom prst="roundRect">
              <a:avLst>
                <a:gd name="adj" fmla="val 20402"/>
              </a:avLst>
            </a:prstGeom>
          </p:spPr>
        </p:pic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C85DF6CC-F881-6E2C-669A-CC592BC47E03}"/>
              </a:ext>
            </a:extLst>
          </p:cNvPr>
          <p:cNvGrpSpPr/>
          <p:nvPr/>
        </p:nvGrpSpPr>
        <p:grpSpPr>
          <a:xfrm>
            <a:off x="5284704" y="876300"/>
            <a:ext cx="3272080" cy="3550056"/>
            <a:chOff x="5284704" y="876300"/>
            <a:chExt cx="3272080" cy="3550056"/>
          </a:xfrm>
        </p:grpSpPr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7DED42B4-E176-51D8-C14C-B980E75E0392}"/>
                </a:ext>
              </a:extLst>
            </p:cNvPr>
            <p:cNvCxnSpPr>
              <a:cxnSpLocks/>
            </p:cNvCxnSpPr>
            <p:nvPr/>
          </p:nvCxnSpPr>
          <p:spPr>
            <a:xfrm>
              <a:off x="5284704" y="876300"/>
              <a:ext cx="0" cy="3550056"/>
            </a:xfrm>
            <a:prstGeom prst="line">
              <a:avLst/>
            </a:prstGeom>
            <a:ln w="12700">
              <a:solidFill>
                <a:srgbClr val="6D9E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Google Shape;215;p13">
              <a:extLst>
                <a:ext uri="{FF2B5EF4-FFF2-40B4-BE49-F238E27FC236}">
                  <a16:creationId xmlns:a16="http://schemas.microsoft.com/office/drawing/2014/main" id="{1E755CAC-5A32-0679-CBD2-3F7372348222}"/>
                </a:ext>
              </a:extLst>
            </p:cNvPr>
            <p:cNvSpPr txBox="1">
              <a:spLocks/>
            </p:cNvSpPr>
            <p:nvPr/>
          </p:nvSpPr>
          <p:spPr>
            <a:xfrm>
              <a:off x="5409492" y="926424"/>
              <a:ext cx="3147292" cy="488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algn="ctr"/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PPO- PROXIMAL POLICY OPTIMIZATION (</a:t>
              </a:r>
              <a:r>
                <a:rPr lang="it-IT" sz="1400" b="0" dirty="0">
                  <a:solidFill>
                    <a:srgbClr val="1054CD"/>
                  </a:solidFill>
                  <a:latin typeface="Raleway"/>
                  <a:ea typeface="Raleway"/>
                  <a:cs typeface="Raleway"/>
                  <a:sym typeface="Raleway"/>
                </a:rPr>
                <a:t>ML-Agents</a:t>
              </a:r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)</a:t>
              </a:r>
            </a:p>
          </p:txBody>
        </p:sp>
      </p:grpSp>
      <p:sp>
        <p:nvSpPr>
          <p:cNvPr id="8" name="Google Shape;215;p13">
            <a:extLst>
              <a:ext uri="{FF2B5EF4-FFF2-40B4-BE49-F238E27FC236}">
                <a16:creationId xmlns:a16="http://schemas.microsoft.com/office/drawing/2014/main" id="{FC8EBEC2-E833-2ECB-F306-2686C506431A}"/>
              </a:ext>
            </a:extLst>
          </p:cNvPr>
          <p:cNvSpPr txBox="1">
            <a:spLocks/>
          </p:cNvSpPr>
          <p:nvPr/>
        </p:nvSpPr>
        <p:spPr>
          <a:xfrm>
            <a:off x="5479878" y="1710724"/>
            <a:ext cx="3273034" cy="27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Policy </a:t>
            </a:r>
            <a:r>
              <a:rPr lang="it-IT" sz="1400" b="0" dirty="0" err="1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Gradient</a:t>
            </a:r>
            <a:endParaRPr lang="it-IT" sz="14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Funzione ricompensa cumulativa media surrogata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rgbClr val="1054CD"/>
              </a:buClr>
              <a:buSzPct val="180000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Risolve problema scelta learning rate(dinamico) usando un intervallo limitato(clip)</a:t>
            </a:r>
          </a:p>
          <a:p>
            <a:pPr>
              <a:buClr>
                <a:srgbClr val="1054CD"/>
              </a:buClr>
              <a:buSzPct val="180000"/>
            </a:pPr>
            <a:endParaRPr lang="it-IT" sz="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Ottime prestazioni</a:t>
            </a:r>
            <a:endParaRPr lang="it-IT" sz="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52459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E0EF0202-BE40-E474-74B9-5468F6C5C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FDF87A60-4CA1-67A7-A08E-D034BD3BA4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97467B-41C0-BAF2-276A-28E768279CEC}"/>
              </a:ext>
            </a:extLst>
          </p:cNvPr>
          <p:cNvSpPr txBox="1"/>
          <p:nvPr/>
        </p:nvSpPr>
        <p:spPr>
          <a:xfrm>
            <a:off x="2067459" y="165148"/>
            <a:ext cx="5009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IMPLEMENTAZIONE ADDESTRAMENTO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4CEF045-C24F-A45B-9E64-A53B9892BFA8}"/>
              </a:ext>
            </a:extLst>
          </p:cNvPr>
          <p:cNvSpPr txBox="1"/>
          <p:nvPr/>
        </p:nvSpPr>
        <p:spPr>
          <a:xfrm>
            <a:off x="545761" y="801241"/>
            <a:ext cx="3477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Definizione 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agente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it-IT" sz="32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scenario</a:t>
            </a:r>
            <a:endParaRPr lang="it-IT" sz="2000" dirty="0"/>
          </a:p>
        </p:txBody>
      </p:sp>
      <p:sp>
        <p:nvSpPr>
          <p:cNvPr id="34" name="Google Shape;215;p13">
            <a:extLst>
              <a:ext uri="{FF2B5EF4-FFF2-40B4-BE49-F238E27FC236}">
                <a16:creationId xmlns:a16="http://schemas.microsoft.com/office/drawing/2014/main" id="{D4256F8D-7F87-114D-9CF8-D3C024D9BBB0}"/>
              </a:ext>
            </a:extLst>
          </p:cNvPr>
          <p:cNvSpPr txBox="1">
            <a:spLocks/>
          </p:cNvSpPr>
          <p:nvPr/>
        </p:nvSpPr>
        <p:spPr>
          <a:xfrm>
            <a:off x="4741227" y="1802436"/>
            <a:ext cx="3600448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Randomizzazione stati di partenza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Curriculum Learning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804FD4E-E224-5CD9-C258-D49664C27257}"/>
              </a:ext>
            </a:extLst>
          </p:cNvPr>
          <p:cNvSpPr txBox="1"/>
          <p:nvPr/>
        </p:nvSpPr>
        <p:spPr>
          <a:xfrm>
            <a:off x="4668393" y="749211"/>
            <a:ext cx="3848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Implementazione </a:t>
            </a:r>
            <a:r>
              <a:rPr lang="it-IT" sz="32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tecniche di addestramento</a:t>
            </a:r>
            <a:endParaRPr lang="it-IT" sz="2000" dirty="0"/>
          </a:p>
        </p:txBody>
      </p:sp>
      <p:sp>
        <p:nvSpPr>
          <p:cNvPr id="36" name="Google Shape;215;p13">
            <a:extLst>
              <a:ext uri="{FF2B5EF4-FFF2-40B4-BE49-F238E27FC236}">
                <a16:creationId xmlns:a16="http://schemas.microsoft.com/office/drawing/2014/main" id="{7807EACB-AFAB-8277-CA53-CD7C71057B27}"/>
              </a:ext>
            </a:extLst>
          </p:cNvPr>
          <p:cNvSpPr txBox="1">
            <a:spLocks/>
          </p:cNvSpPr>
          <p:nvPr/>
        </p:nvSpPr>
        <p:spPr>
          <a:xfrm>
            <a:off x="517187" y="1802436"/>
            <a:ext cx="3744754" cy="1268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Costruzione scenario e regole di gioco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Definizione di osservazioni, azioni e ricompense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4653B5BF-8D8A-41AC-EA13-FD6A12750C89}"/>
              </a:ext>
            </a:extLst>
          </p:cNvPr>
          <p:cNvCxnSpPr>
            <a:cxnSpLocks/>
          </p:cNvCxnSpPr>
          <p:nvPr/>
        </p:nvCxnSpPr>
        <p:spPr>
          <a:xfrm>
            <a:off x="4417929" y="749211"/>
            <a:ext cx="0" cy="4075004"/>
          </a:xfrm>
          <a:prstGeom prst="line">
            <a:avLst/>
          </a:prstGeom>
          <a:ln w="12700">
            <a:solidFill>
              <a:srgbClr val="6D9E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magine 38" descr="Immagine che contiene porta, Blu intenso, blu&#10;&#10;Descrizione generata automaticamente">
            <a:extLst>
              <a:ext uri="{FF2B5EF4-FFF2-40B4-BE49-F238E27FC236}">
                <a16:creationId xmlns:a16="http://schemas.microsoft.com/office/drawing/2014/main" id="{DC218663-CCBD-34BD-0308-C6F914FFE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770476" y="3274712"/>
            <a:ext cx="3967198" cy="1044000"/>
          </a:xfrm>
          <a:prstGeom prst="roundRect">
            <a:avLst>
              <a:gd name="adj" fmla="val 12246"/>
            </a:avLst>
          </a:prstGeom>
        </p:spPr>
      </p:pic>
      <p:pic>
        <p:nvPicPr>
          <p:cNvPr id="41" name="Immagine 40" descr="Immagine che contiene arte, modello, linea, schermata&#10;&#10;Descrizione generata automaticamente">
            <a:extLst>
              <a:ext uri="{FF2B5EF4-FFF2-40B4-BE49-F238E27FC236}">
                <a16:creationId xmlns:a16="http://schemas.microsoft.com/office/drawing/2014/main" id="{9E3EEF83-C6D9-6688-C1C3-B9AFB18879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206" t="7963" r="4354" b="8880"/>
          <a:stretch/>
        </p:blipFill>
        <p:spPr>
          <a:xfrm>
            <a:off x="1096709" y="3319279"/>
            <a:ext cx="2485647" cy="1504936"/>
          </a:xfrm>
          <a:prstGeom prst="roundRect">
            <a:avLst>
              <a:gd name="adj" fmla="val 9916"/>
            </a:avLst>
          </a:prstGeom>
        </p:spPr>
      </p:pic>
    </p:spTree>
    <p:extLst>
      <p:ext uri="{BB962C8B-B14F-4D97-AF65-F5344CB8AC3E}">
        <p14:creationId xmlns:p14="http://schemas.microsoft.com/office/powerpoint/2010/main" val="1648858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E9CD68F0-C910-20E6-7DB3-600ECABAB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B03834B2-7609-A4FE-3A0A-A1801A50D09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074" t="6156" r="21346" b="17073"/>
          <a:stretch/>
        </p:blipFill>
        <p:spPr>
          <a:xfrm>
            <a:off x="601143" y="1153255"/>
            <a:ext cx="4946629" cy="3644984"/>
          </a:xfrm>
          <a:prstGeom prst="roundRect">
            <a:avLst>
              <a:gd name="adj" fmla="val 3669"/>
            </a:avLst>
          </a:prstGeom>
        </p:spPr>
      </p:pic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29783CD0-B8A2-CABB-0B05-F040ED8BCF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Immagine 3" descr="Immagine che contiene nero, oscurità">
            <a:extLst>
              <a:ext uri="{FF2B5EF4-FFF2-40B4-BE49-F238E27FC236}">
                <a16:creationId xmlns:a16="http://schemas.microsoft.com/office/drawing/2014/main" id="{D7A0602E-462F-4C44-CA62-E7530C7C4B8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72660" y="1942230"/>
            <a:ext cx="681346" cy="10033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EC91B3-81A1-B14B-60CA-EA5B168D6568}"/>
              </a:ext>
            </a:extLst>
          </p:cNvPr>
          <p:cNvSpPr txBox="1"/>
          <p:nvPr/>
        </p:nvSpPr>
        <p:spPr>
          <a:xfrm>
            <a:off x="4205281" y="1978680"/>
            <a:ext cx="860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105C88"/>
                </a:solidFill>
                <a:latin typeface="Raleway" pitchFamily="2" charset="0"/>
              </a:rPr>
              <a:t>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10B2CED-B212-6ED3-3DFE-DC89DDEB6BF2}"/>
              </a:ext>
            </a:extLst>
          </p:cNvPr>
          <p:cNvSpPr txBox="1"/>
          <p:nvPr/>
        </p:nvSpPr>
        <p:spPr>
          <a:xfrm>
            <a:off x="888022" y="1552108"/>
            <a:ext cx="1132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  <a:latin typeface="Raleway" pitchFamily="2" charset="0"/>
              </a:rPr>
              <a:t>Agente(NPC)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D04D9FD-FC6E-52A4-1BBE-D2203BDA57AB}"/>
              </a:ext>
            </a:extLst>
          </p:cNvPr>
          <p:cNvGrpSpPr/>
          <p:nvPr/>
        </p:nvGrpSpPr>
        <p:grpSpPr>
          <a:xfrm>
            <a:off x="1033388" y="2770325"/>
            <a:ext cx="1097590" cy="1086085"/>
            <a:chOff x="1033388" y="2770325"/>
            <a:chExt cx="1097590" cy="1086085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68C478E2-BCB9-EE32-5B26-9BAD0680FDB1}"/>
                </a:ext>
              </a:extLst>
            </p:cNvPr>
            <p:cNvGrpSpPr/>
            <p:nvPr/>
          </p:nvGrpSpPr>
          <p:grpSpPr>
            <a:xfrm>
              <a:off x="1033388" y="2770325"/>
              <a:ext cx="681346" cy="1086085"/>
              <a:chOff x="1033388" y="2446475"/>
              <a:chExt cx="681346" cy="1086085"/>
            </a:xfrm>
          </p:grpSpPr>
          <p:pic>
            <p:nvPicPr>
              <p:cNvPr id="12" name="Immagine 11" descr="Immagine che contiene nero, oscurità">
                <a:extLst>
                  <a:ext uri="{FF2B5EF4-FFF2-40B4-BE49-F238E27FC236}">
                    <a16:creationId xmlns:a16="http://schemas.microsoft.com/office/drawing/2014/main" id="{DF39B6EE-EE07-4DA0-9236-C2F80C3CE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33388" y="2529260"/>
                <a:ext cx="681346" cy="1003300"/>
              </a:xfrm>
              <a:prstGeom prst="rect">
                <a:avLst/>
              </a:prstGeom>
            </p:spPr>
          </p:pic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3C34925E-B3D7-25D1-632D-B7243A99D63D}"/>
                  </a:ext>
                </a:extLst>
              </p:cNvPr>
              <p:cNvGrpSpPr/>
              <p:nvPr/>
            </p:nvGrpSpPr>
            <p:grpSpPr>
              <a:xfrm>
                <a:off x="1066764" y="2446475"/>
                <a:ext cx="614592" cy="854195"/>
                <a:chOff x="1066764" y="2284550"/>
                <a:chExt cx="614592" cy="854195"/>
              </a:xfrm>
            </p:grpSpPr>
            <p:pic>
              <p:nvPicPr>
                <p:cNvPr id="14" name="Immagine 13">
                  <a:extLst>
                    <a:ext uri="{FF2B5EF4-FFF2-40B4-BE49-F238E27FC236}">
                      <a16:creationId xmlns:a16="http://schemas.microsoft.com/office/drawing/2014/main" id="{C9BF3BC8-8A04-0DDC-7FAF-D43B986611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351201" y="2880893"/>
                  <a:ext cx="45719" cy="257852"/>
                </a:xfrm>
                <a:prstGeom prst="rect">
                  <a:avLst/>
                </a:prstGeom>
              </p:spPr>
            </p:pic>
            <p:pic>
              <p:nvPicPr>
                <p:cNvPr id="15" name="Immagine 14" descr="Immagine che contiene nero, oscurità&#10;&#10;Descrizione generata automaticamente">
                  <a:extLst>
                    <a:ext uri="{FF2B5EF4-FFF2-40B4-BE49-F238E27FC236}">
                      <a16:creationId xmlns:a16="http://schemas.microsoft.com/office/drawing/2014/main" id="{3BD986B1-B603-A412-27A2-8BF32E82C0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066764" y="2284550"/>
                  <a:ext cx="614592" cy="60904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00F293DF-BC8A-EF1A-A533-53DB5E614E41}"/>
                </a:ext>
              </a:extLst>
            </p:cNvPr>
            <p:cNvGrpSpPr/>
            <p:nvPr/>
          </p:nvGrpSpPr>
          <p:grpSpPr>
            <a:xfrm>
              <a:off x="1666788" y="2923575"/>
              <a:ext cx="464190" cy="307777"/>
              <a:chOff x="2349499" y="3244843"/>
              <a:chExt cx="603872" cy="400391"/>
            </a:xfrm>
          </p:grpSpPr>
          <p:sp>
            <p:nvSpPr>
              <p:cNvPr id="17" name="Rettangolo con angoli arrotondati 16">
                <a:extLst>
                  <a:ext uri="{FF2B5EF4-FFF2-40B4-BE49-F238E27FC236}">
                    <a16:creationId xmlns:a16="http://schemas.microsoft.com/office/drawing/2014/main" id="{90800DEE-39B1-7D2F-F401-F7985A6052CA}"/>
                  </a:ext>
                </a:extLst>
              </p:cNvPr>
              <p:cNvSpPr/>
              <p:nvPr/>
            </p:nvSpPr>
            <p:spPr>
              <a:xfrm>
                <a:off x="2456098" y="3273148"/>
                <a:ext cx="353499" cy="35349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7F8AD75-2F55-66AF-D46D-7379DE504FF2}"/>
                  </a:ext>
                </a:extLst>
              </p:cNvPr>
              <p:cNvSpPr txBox="1"/>
              <p:nvPr/>
            </p:nvSpPr>
            <p:spPr>
              <a:xfrm>
                <a:off x="2349499" y="3244843"/>
                <a:ext cx="603872" cy="400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π</a:t>
                </a:r>
                <a:r>
                  <a:rPr lang="it-IT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*</a:t>
                </a:r>
                <a:endParaRPr lang="it-IT" sz="1100" b="1" dirty="0">
                  <a:solidFill>
                    <a:srgbClr val="105C88"/>
                  </a:solidFill>
                  <a:latin typeface="Raleway" pitchFamily="2" charset="0"/>
                </a:endParaRPr>
              </a:p>
            </p:txBody>
          </p:sp>
        </p:grpSp>
      </p:grpSp>
      <p:pic>
        <p:nvPicPr>
          <p:cNvPr id="28" name="Immagine 2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8DF999D-CC61-228D-75D2-099C62577BB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56206" y="1527416"/>
            <a:ext cx="1353941" cy="98877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0204010-EF4E-E359-8CCB-611EE3076E3F}"/>
              </a:ext>
            </a:extLst>
          </p:cNvPr>
          <p:cNvSpPr txBox="1"/>
          <p:nvPr/>
        </p:nvSpPr>
        <p:spPr>
          <a:xfrm>
            <a:off x="601143" y="328451"/>
            <a:ext cx="422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PROBLEMA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lang="it-IT" dirty="0"/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5DFFEC1B-F9A9-9A13-3AAC-1FFFDD122DAA}"/>
              </a:ext>
            </a:extLst>
          </p:cNvPr>
          <p:cNvGrpSpPr/>
          <p:nvPr/>
        </p:nvGrpSpPr>
        <p:grpSpPr>
          <a:xfrm>
            <a:off x="5691978" y="1153255"/>
            <a:ext cx="2933545" cy="2130010"/>
            <a:chOff x="5691978" y="1153255"/>
            <a:chExt cx="2933545" cy="2130010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2D3F8712-1BA5-10B5-048B-7FA65C616D0D}"/>
                </a:ext>
              </a:extLst>
            </p:cNvPr>
            <p:cNvSpPr txBox="1"/>
            <p:nvPr/>
          </p:nvSpPr>
          <p:spPr>
            <a:xfrm>
              <a:off x="5745037" y="1153255"/>
              <a:ext cx="26186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b="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Policy addestramento influenzata dal modello FSM </a:t>
              </a:r>
              <a:endParaRPr lang="it-IT" sz="2000" dirty="0"/>
            </a:p>
          </p:txBody>
        </p:sp>
        <p:sp>
          <p:nvSpPr>
            <p:cNvPr id="25" name="Google Shape;215;p13">
              <a:extLst>
                <a:ext uri="{FF2B5EF4-FFF2-40B4-BE49-F238E27FC236}">
                  <a16:creationId xmlns:a16="http://schemas.microsoft.com/office/drawing/2014/main" id="{001C07FA-358F-3CFC-0AF4-6236BD8FE978}"/>
                </a:ext>
              </a:extLst>
            </p:cNvPr>
            <p:cNvSpPr txBox="1">
              <a:spLocks/>
            </p:cNvSpPr>
            <p:nvPr/>
          </p:nvSpPr>
          <p:spPr>
            <a:xfrm>
              <a:off x="5691978" y="2062490"/>
              <a:ext cx="2933545" cy="1220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Clr>
                  <a:srgbClr val="1054CD"/>
                </a:buClr>
                <a:buSzPct val="180000"/>
                <a:buFont typeface="Arial" panose="020B0604020202020204" pitchFamily="34" charset="0"/>
                <a:buChar char="•"/>
              </a:pPr>
              <a:r>
                <a:rPr lang="it-IT" sz="1800" b="0" dirty="0">
                  <a:solidFill>
                    <a:srgbClr val="1054CD"/>
                  </a:solidFill>
                  <a:latin typeface="Raleway"/>
                  <a:ea typeface="Raleway"/>
                  <a:cs typeface="Raleway"/>
                  <a:sym typeface="Raleway"/>
                </a:rPr>
                <a:t>Competere contro FSM =&gt; imparare strategie meccaniche</a:t>
              </a:r>
            </a:p>
          </p:txBody>
        </p:sp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2F91C32-BAB0-E663-AE6B-E1C567BA1071}"/>
              </a:ext>
            </a:extLst>
          </p:cNvPr>
          <p:cNvSpPr txBox="1"/>
          <p:nvPr/>
        </p:nvSpPr>
        <p:spPr>
          <a:xfrm>
            <a:off x="601143" y="328766"/>
            <a:ext cx="4228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                     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Contro quale logica impara l’agente durante l’addestramento?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363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3" grpId="0"/>
    </p:bldLst>
  </p:timing>
</p:sld>
</file>

<file path=ppt/theme/theme1.xml><?xml version="1.0" encoding="utf-8"?>
<a:theme xmlns:a="http://schemas.openxmlformats.org/drawingml/2006/main" name="SMART Goals Meeting by Slidesgo">
  <a:themeElements>
    <a:clrScheme name="Simple Light">
      <a:dk1>
        <a:srgbClr val="232323"/>
      </a:dk1>
      <a:lt1>
        <a:srgbClr val="FBFBFB"/>
      </a:lt1>
      <a:dk2>
        <a:srgbClr val="3280AE"/>
      </a:dk2>
      <a:lt2>
        <a:srgbClr val="E45A35"/>
      </a:lt2>
      <a:accent1>
        <a:srgbClr val="E9B545"/>
      </a:accent1>
      <a:accent2>
        <a:srgbClr val="61B6A1"/>
      </a:accent2>
      <a:accent3>
        <a:srgbClr val="8CB847"/>
      </a:accent3>
      <a:accent4>
        <a:srgbClr val="F1F1F1"/>
      </a:accent4>
      <a:accent5>
        <a:srgbClr val="E0E0E0"/>
      </a:accent5>
      <a:accent6>
        <a:srgbClr val="838383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b9a4abe-0914-488b-a873-5da80c80b66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16D82FBA7695B4581E1F204F189F5A9" ma:contentTypeVersion="15" ma:contentTypeDescription="Creare un nuovo documento." ma:contentTypeScope="" ma:versionID="69b1d3ef4d71b339bae37442c59d1342">
  <xsd:schema xmlns:xsd="http://www.w3.org/2001/XMLSchema" xmlns:xs="http://www.w3.org/2001/XMLSchema" xmlns:p="http://schemas.microsoft.com/office/2006/metadata/properties" xmlns:ns3="eb9a4abe-0914-488b-a873-5da80c80b667" xmlns:ns4="955eed10-e7ae-44c4-ad2d-16ed2a184bcb" targetNamespace="http://schemas.microsoft.com/office/2006/metadata/properties" ma:root="true" ma:fieldsID="632b0250ecd8ea5beb9563325ef1c8cb" ns3:_="" ns4:_="">
    <xsd:import namespace="eb9a4abe-0914-488b-a873-5da80c80b667"/>
    <xsd:import namespace="955eed10-e7ae-44c4-ad2d-16ed2a184b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SearchProperties" minOccurs="0"/>
                <xsd:element ref="ns3:MediaServiceObjectDetectorVersions" minOccurs="0"/>
                <xsd:element ref="ns3:MediaServiceOCR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9a4abe-0914-488b-a873-5da80c80b6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5eed10-e7ae-44c4-ad2d-16ed2a184bc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077ABC-A5B1-4519-BA1D-F9778832A112}">
  <ds:schemaRefs>
    <ds:schemaRef ds:uri="http://purl.org/dc/elements/1.1/"/>
    <ds:schemaRef ds:uri="http://purl.org/dc/dcmitype/"/>
    <ds:schemaRef ds:uri="955eed10-e7ae-44c4-ad2d-16ed2a184bcb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eb9a4abe-0914-488b-a873-5da80c80b667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F9F55C9-A099-411C-99D2-5D78D8BDA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9a4abe-0914-488b-a873-5da80c80b667"/>
    <ds:schemaRef ds:uri="955eed10-e7ae-44c4-ad2d-16ed2a184b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7F4DA7-699B-4C92-8D55-8013767488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945</Words>
  <Application>Microsoft Office PowerPoint</Application>
  <PresentationFormat>Presentazione su schermo (16:9)</PresentationFormat>
  <Paragraphs>187</Paragraphs>
  <Slides>19</Slides>
  <Notes>19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31" baseType="lpstr">
      <vt:lpstr>Symbol</vt:lpstr>
      <vt:lpstr>Open Sans</vt:lpstr>
      <vt:lpstr>Courier New</vt:lpstr>
      <vt:lpstr>Epilogue Light</vt:lpstr>
      <vt:lpstr>Raleway</vt:lpstr>
      <vt:lpstr>Nunito Light</vt:lpstr>
      <vt:lpstr>Open Sans</vt:lpstr>
      <vt:lpstr>Arial</vt:lpstr>
      <vt:lpstr>Epilogue</vt:lpstr>
      <vt:lpstr>Montserrat Black</vt:lpstr>
      <vt:lpstr>Montserrat</vt:lpstr>
      <vt:lpstr>SMART Goals Meeting by Slidesgo</vt:lpstr>
      <vt:lpstr>Corso di laurea triennale in informatica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COLUMN GRAPH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di laurea triennale in informatica</dc:title>
  <dc:creator>stefano romanelli</dc:creator>
  <cp:lastModifiedBy>ROMANELLI STEFANO</cp:lastModifiedBy>
  <cp:revision>16</cp:revision>
  <dcterms:modified xsi:type="dcterms:W3CDTF">2024-12-13T01:34:07Z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0x010100E16D82FBA7695B4581E1F204F189F5A9</vt:lpwstr>
  </property>
</Properties>
</file>